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media/image21.jpg" ContentType="image/jpeg"/>
  <Override PartName="/ppt/notesSlides/notesSlide6.xml" ContentType="application/vnd.openxmlformats-officedocument.presentationml.notesSlide+xml"/>
  <Override PartName="/ppt/media/image28.jpg" ContentType="image/jpeg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media/image37.jpg" ContentType="image/jpeg"/>
  <Override PartName="/ppt/media/image38.jpg" ContentType="image/jpeg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rts/chart1.xml" ContentType="application/vnd.openxmlformats-officedocument.drawingml.chart+xml"/>
  <Override PartName="/ppt/notesSlides/notesSlide12.xml" ContentType="application/vnd.openxmlformats-officedocument.presentationml.notesSlide+xml"/>
  <Override PartName="/ppt/charts/chart2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3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257" r:id="rId2"/>
    <p:sldId id="279" r:id="rId3"/>
    <p:sldId id="278" r:id="rId4"/>
    <p:sldId id="298" r:id="rId5"/>
    <p:sldId id="299" r:id="rId6"/>
    <p:sldId id="300" r:id="rId7"/>
    <p:sldId id="288" r:id="rId8"/>
    <p:sldId id="301" r:id="rId9"/>
    <p:sldId id="280" r:id="rId10"/>
    <p:sldId id="281" r:id="rId11"/>
    <p:sldId id="282" r:id="rId12"/>
    <p:sldId id="309" r:id="rId13"/>
    <p:sldId id="304" r:id="rId14"/>
    <p:sldId id="283" r:id="rId15"/>
    <p:sldId id="286" r:id="rId16"/>
    <p:sldId id="287" r:id="rId17"/>
    <p:sldId id="310" r:id="rId18"/>
    <p:sldId id="311" r:id="rId19"/>
    <p:sldId id="308" r:id="rId20"/>
    <p:sldId id="312" r:id="rId21"/>
    <p:sldId id="293" r:id="rId22"/>
    <p:sldId id="296" r:id="rId23"/>
    <p:sldId id="303" r:id="rId24"/>
    <p:sldId id="290" r:id="rId25"/>
    <p:sldId id="307" r:id="rId26"/>
    <p:sldId id="302" r:id="rId27"/>
  </p:sldIdLst>
  <p:sldSz cx="10693400" cy="7562850"/>
  <p:notesSz cx="10693400" cy="756285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cción predeterminada" id="{B2A04B00-2746-469A-95F8-A0D40A337203}">
          <p14:sldIdLst>
            <p14:sldId id="257"/>
            <p14:sldId id="279"/>
            <p14:sldId id="278"/>
            <p14:sldId id="298"/>
            <p14:sldId id="299"/>
            <p14:sldId id="300"/>
            <p14:sldId id="288"/>
            <p14:sldId id="301"/>
            <p14:sldId id="280"/>
            <p14:sldId id="281"/>
            <p14:sldId id="282"/>
            <p14:sldId id="309"/>
            <p14:sldId id="304"/>
            <p14:sldId id="283"/>
            <p14:sldId id="286"/>
            <p14:sldId id="287"/>
            <p14:sldId id="310"/>
            <p14:sldId id="311"/>
            <p14:sldId id="308"/>
            <p14:sldId id="312"/>
            <p14:sldId id="293"/>
            <p14:sldId id="296"/>
            <p14:sldId id="303"/>
            <p14:sldId id="290"/>
            <p14:sldId id="307"/>
            <p14:sldId id="302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4E8E8"/>
    <a:srgbClr val="E8D0D0"/>
    <a:srgbClr val="F4E9E9"/>
    <a:srgbClr val="99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799B23B-EC83-4686-B30A-512413B5E67A}" styleName="Estilo claro 3 - Acento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21E4AEA4-8DFA-4A89-87EB-49C32662AFE0}" styleName="Estilo medio 2 - Énfasis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284E427A-3D55-4303-BF80-6455036E1DE7}" styleName="Estilo temático 1 - Énfasis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72833802-FEF1-4C79-8D5D-14CF1EAF98D9}" styleName="Estilo claro 2 - Acento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5DA37D80-6434-44D0-A028-1B22A696006F}" styleName="Estilo claro 3 - Acento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3875" autoAdjust="0"/>
  </p:normalViewPr>
  <p:slideViewPr>
    <p:cSldViewPr>
      <p:cViewPr varScale="1">
        <p:scale>
          <a:sx n="58" d="100"/>
          <a:sy n="58" d="100"/>
        </p:scale>
        <p:origin x="1236" y="40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>
      <p:cViewPr varScale="1">
        <p:scale>
          <a:sx n="79" d="100"/>
          <a:sy n="79" d="100"/>
        </p:scale>
        <p:origin x="1560" y="10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\\netsata\ATA\BD_Excel\FOUNDRYTILE.xls" TargetMode="Externa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4686547121060128"/>
          <c:y val="8.2134886549845521E-2"/>
          <c:w val="0.80768954133191395"/>
          <c:h val="0.68057422964763792"/>
        </c:manualLayout>
      </c:layout>
      <c:scatterChart>
        <c:scatterStyle val="smoothMarker"/>
        <c:varyColors val="0"/>
        <c:ser>
          <c:idx val="0"/>
          <c:order val="0"/>
          <c:tx>
            <c:strRef>
              <c:f>'RESULTS v3 (CML)'!$K$233</c:f>
              <c:strCache>
                <c:ptCount val="1"/>
                <c:pt idx="0">
                  <c:v>CO2 FT GRES PORCELÁNICO</c:v>
                </c:pt>
              </c:strCache>
            </c:strRef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trendline>
            <c:spPr>
              <a:ln w="19050" cap="rnd">
                <a:solidFill>
                  <a:schemeClr val="accent1"/>
                </a:solidFill>
                <a:prstDash val="sysDot"/>
              </a:ln>
              <a:effectLst/>
            </c:spPr>
            <c:trendlineType val="log"/>
            <c:dispRSqr val="0"/>
            <c:dispEq val="0"/>
          </c:trendline>
          <c:trendline>
            <c:spPr>
              <a:ln w="19050" cap="rnd">
                <a:solidFill>
                  <a:schemeClr val="accent1"/>
                </a:solidFill>
                <a:prstDash val="sysDot"/>
              </a:ln>
              <a:effectLst/>
            </c:spPr>
            <c:trendlineType val="log"/>
            <c:dispRSqr val="1"/>
            <c:dispEq val="1"/>
            <c:trendlineLbl>
              <c:layout>
                <c:manualLayout>
                  <c:x val="0.14309055118110237"/>
                  <c:y val="-0.31336687080781567"/>
                </c:manualLayout>
              </c:layout>
              <c:numFmt formatCode="General" sourceLinked="0"/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900" b="0" i="0" u="none" strike="noStrike" baseline="0">
                      <a:solidFill>
                        <a:srgbClr val="333333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es-ES"/>
                </a:p>
              </c:txPr>
            </c:trendlineLbl>
          </c:trendline>
          <c:trendline>
            <c:spPr>
              <a:ln w="19050" cap="rnd">
                <a:solidFill>
                  <a:schemeClr val="accent1"/>
                </a:solidFill>
                <a:prstDash val="sysDot"/>
              </a:ln>
              <a:effectLst/>
            </c:spPr>
            <c:trendlineType val="log"/>
            <c:dispRSqr val="0"/>
            <c:dispEq val="0"/>
          </c:trendline>
          <c:trendline>
            <c:trendlineType val="linear"/>
            <c:dispRSqr val="0"/>
            <c:dispEq val="0"/>
          </c:trendline>
          <c:xVal>
            <c:numRef>
              <c:f>'RESULTS v3 (CML)'!$J$234:$J$238</c:f>
              <c:numCache>
                <c:formatCode>General</c:formatCode>
                <c:ptCount val="5"/>
                <c:pt idx="0">
                  <c:v>0</c:v>
                </c:pt>
                <c:pt idx="1">
                  <c:v>250</c:v>
                </c:pt>
                <c:pt idx="2">
                  <c:v>500</c:v>
                </c:pt>
                <c:pt idx="3">
                  <c:v>750</c:v>
                </c:pt>
                <c:pt idx="4">
                  <c:v>1000</c:v>
                </c:pt>
              </c:numCache>
            </c:numRef>
          </c:xVal>
          <c:yVal>
            <c:numRef>
              <c:f>'RESULTS v3 (CML)'!$K$234:$K$238</c:f>
              <c:numCache>
                <c:formatCode>0.0000000000</c:formatCode>
                <c:ptCount val="5"/>
                <c:pt idx="0">
                  <c:v>10.5206623599199</c:v>
                </c:pt>
                <c:pt idx="1">
                  <c:v>10.5281193019411</c:v>
                </c:pt>
                <c:pt idx="2">
                  <c:v>10.5355762264356</c:v>
                </c:pt>
                <c:pt idx="3">
                  <c:v>10.543033150930199</c:v>
                </c:pt>
                <c:pt idx="4">
                  <c:v>10.550490075424699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D6B8-45FD-A5A8-3384A4B2AE42}"/>
            </c:ext>
          </c:extLst>
        </c:ser>
        <c:ser>
          <c:idx val="1"/>
          <c:order val="1"/>
          <c:tx>
            <c:strRef>
              <c:f>'RESULTS v3 (CML)'!$L$233</c:f>
              <c:strCache>
                <c:ptCount val="1"/>
                <c:pt idx="0">
                  <c:v>CO2 CONVENCIONAL GRES PORCELÁNICO</c:v>
                </c:pt>
              </c:strCache>
            </c:strRef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xVal>
            <c:numRef>
              <c:f>'RESULTS v3 (CML)'!$J$234:$J$238</c:f>
              <c:numCache>
                <c:formatCode>General</c:formatCode>
                <c:ptCount val="5"/>
                <c:pt idx="0">
                  <c:v>0</c:v>
                </c:pt>
                <c:pt idx="1">
                  <c:v>250</c:v>
                </c:pt>
                <c:pt idx="2">
                  <c:v>500</c:v>
                </c:pt>
                <c:pt idx="3">
                  <c:v>750</c:v>
                </c:pt>
                <c:pt idx="4">
                  <c:v>1000</c:v>
                </c:pt>
              </c:numCache>
            </c:numRef>
          </c:xVal>
          <c:yVal>
            <c:numRef>
              <c:f>'RESULTS v3 (CML)'!$L$234:$L$238</c:f>
              <c:numCache>
                <c:formatCode>0.0000000000</c:formatCode>
                <c:ptCount val="5"/>
                <c:pt idx="0">
                  <c:v>10.5468038569085</c:v>
                </c:pt>
                <c:pt idx="1">
                  <c:v>10.5468038569085</c:v>
                </c:pt>
                <c:pt idx="2">
                  <c:v>10.5468038569085</c:v>
                </c:pt>
                <c:pt idx="3">
                  <c:v>10.5468038569085</c:v>
                </c:pt>
                <c:pt idx="4">
                  <c:v>10.5468038569085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D6B8-45FD-A5A8-3384A4B2AE4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43663008"/>
        <c:axId val="1"/>
      </c:scatterChart>
      <c:valAx>
        <c:axId val="64366300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/>
              <a:lstStyle/>
              <a:p>
                <a:pPr>
                  <a:defRPr/>
                </a:pPr>
                <a:r>
                  <a:rPr lang="en-GB"/>
                  <a:t>Distancia (km)</a:t>
                </a:r>
              </a:p>
            </c:rich>
          </c:tx>
          <c:layout>
            <c:manualLayout>
              <c:xMode val="edge"/>
              <c:yMode val="edge"/>
              <c:x val="0.47827874973398188"/>
              <c:y val="0.82758267021704801"/>
            </c:manualLayout>
          </c:layout>
          <c:overlay val="0"/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0" vert="horz"/>
          <a:lstStyle/>
          <a:p>
            <a:pPr>
              <a:defRPr sz="900" b="0" i="0" u="none" strike="noStrike" baseline="0">
                <a:solidFill>
                  <a:srgbClr val="333333"/>
                </a:solidFill>
                <a:latin typeface="Calibri"/>
                <a:ea typeface="Calibri"/>
                <a:cs typeface="Calibri"/>
              </a:defRPr>
            </a:pPr>
            <a:endParaRPr lang="es-ES"/>
          </a:p>
        </c:txPr>
        <c:crossAx val="1"/>
        <c:crosses val="autoZero"/>
        <c:crossBetween val="midCat"/>
      </c:valAx>
      <c:valAx>
        <c:axId val="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/>
              <a:lstStyle/>
              <a:p>
                <a:pPr>
                  <a:defRPr/>
                </a:pPr>
                <a:r>
                  <a:rPr lang="en-GB"/>
                  <a:t>kg CO2 eq</a:t>
                </a:r>
              </a:p>
            </c:rich>
          </c:tx>
          <c:overlay val="0"/>
        </c:title>
        <c:numFmt formatCode="0.0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0" vert="horz"/>
          <a:lstStyle/>
          <a:p>
            <a:pPr>
              <a:defRPr sz="900" b="0" i="0" u="none" strike="noStrike" baseline="0">
                <a:solidFill>
                  <a:srgbClr val="333333"/>
                </a:solidFill>
                <a:latin typeface="Calibri"/>
                <a:ea typeface="Calibri"/>
                <a:cs typeface="Calibri"/>
              </a:defRPr>
            </a:pPr>
            <a:endParaRPr lang="es-ES"/>
          </a:p>
        </c:txPr>
        <c:crossAx val="643663008"/>
        <c:crosses val="autoZero"/>
        <c:crossBetween val="midCat"/>
      </c:valAx>
      <c:spPr>
        <a:noFill/>
        <a:ln w="25400">
          <a:noFill/>
        </a:ln>
      </c:spPr>
    </c:plotArea>
    <c:legend>
      <c:legendPos val="b"/>
      <c:legendEntry>
        <c:idx val="2"/>
        <c:delete val="1"/>
      </c:legendEntry>
      <c:legendEntry>
        <c:idx val="3"/>
        <c:delete val="1"/>
      </c:legendEntry>
      <c:legendEntry>
        <c:idx val="4"/>
        <c:delete val="1"/>
      </c:legendEntry>
      <c:legendEntry>
        <c:idx val="5"/>
        <c:delete val="1"/>
      </c:legendEntry>
      <c:overlay val="0"/>
      <c:spPr>
        <a:noFill/>
        <a:ln w="25400">
          <a:noFill/>
        </a:ln>
      </c:spPr>
      <c:txPr>
        <a:bodyPr/>
        <a:lstStyle/>
        <a:p>
          <a:pPr>
            <a:defRPr sz="600" b="0" i="0" u="none" strike="noStrike" baseline="0">
              <a:solidFill>
                <a:srgbClr val="333333"/>
              </a:solidFill>
              <a:latin typeface="Calibri"/>
              <a:ea typeface="Calibri"/>
              <a:cs typeface="Calibri"/>
            </a:defRPr>
          </a:pPr>
          <a:endParaRPr lang="es-ES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es-E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ES"/>
              <a:t>Systemic risk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E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Hoja1!$D$9</c:f>
              <c:strCache>
                <c:ptCount val="1"/>
                <c:pt idx="0">
                  <c:v>Reference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Hoja1!$C$10:$C$12</c:f>
              <c:strCache>
                <c:ptCount val="3"/>
                <c:pt idx="0">
                  <c:v>1A</c:v>
                </c:pt>
                <c:pt idx="1">
                  <c:v>1B</c:v>
                </c:pt>
                <c:pt idx="2">
                  <c:v>2</c:v>
                </c:pt>
              </c:strCache>
            </c:strRef>
          </c:cat>
          <c:val>
            <c:numRef>
              <c:f>Hoja1!$D$10:$D$12</c:f>
              <c:numCache>
                <c:formatCode>General</c:formatCode>
                <c:ptCount val="3"/>
                <c:pt idx="0">
                  <c:v>0.66</c:v>
                </c:pt>
                <c:pt idx="1">
                  <c:v>0</c:v>
                </c:pt>
                <c:pt idx="2">
                  <c:v>0.47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323-47E4-862D-1E21169A6C06}"/>
            </c:ext>
          </c:extLst>
        </c:ser>
        <c:ser>
          <c:idx val="1"/>
          <c:order val="1"/>
          <c:tx>
            <c:strRef>
              <c:f>Hoja1!$E$9</c:f>
              <c:strCache>
                <c:ptCount val="1"/>
                <c:pt idx="0">
                  <c:v>New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Hoja1!$C$10:$C$12</c:f>
              <c:strCache>
                <c:ptCount val="3"/>
                <c:pt idx="0">
                  <c:v>1A</c:v>
                </c:pt>
                <c:pt idx="1">
                  <c:v>1B</c:v>
                </c:pt>
                <c:pt idx="2">
                  <c:v>2</c:v>
                </c:pt>
              </c:strCache>
            </c:strRef>
          </c:cat>
          <c:val>
            <c:numRef>
              <c:f>Hoja1!$E$10:$E$12</c:f>
              <c:numCache>
                <c:formatCode>0.00E+00</c:formatCode>
                <c:ptCount val="3"/>
                <c:pt idx="0" formatCode="General">
                  <c:v>0.7</c:v>
                </c:pt>
                <c:pt idx="1">
                  <c:v>4.7E-2</c:v>
                </c:pt>
                <c:pt idx="2" formatCode="General">
                  <c:v>0.5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323-47E4-862D-1E21169A6C0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514017264"/>
        <c:axId val="514014640"/>
      </c:barChart>
      <c:catAx>
        <c:axId val="5140172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514014640"/>
        <c:crosses val="autoZero"/>
        <c:auto val="1"/>
        <c:lblAlgn val="ctr"/>
        <c:lblOffset val="100"/>
        <c:noMultiLvlLbl val="0"/>
      </c:catAx>
      <c:valAx>
        <c:axId val="51401464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51401726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E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ES"/>
              <a:t>Carcinogenic risk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E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Hoja1!$D$15</c:f>
              <c:strCache>
                <c:ptCount val="1"/>
                <c:pt idx="0">
                  <c:v>Reference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Hoja1!$C$16:$C$18</c:f>
              <c:strCache>
                <c:ptCount val="3"/>
                <c:pt idx="0">
                  <c:v>1A</c:v>
                </c:pt>
                <c:pt idx="1">
                  <c:v>1B</c:v>
                </c:pt>
                <c:pt idx="2">
                  <c:v>2</c:v>
                </c:pt>
              </c:strCache>
            </c:strRef>
          </c:cat>
          <c:val>
            <c:numRef>
              <c:f>Hoja1!$D$16:$D$18</c:f>
              <c:numCache>
                <c:formatCode>General</c:formatCode>
                <c:ptCount val="3"/>
                <c:pt idx="0">
                  <c:v>0</c:v>
                </c:pt>
                <c:pt idx="1">
                  <c:v>0</c:v>
                </c:pt>
                <c:pt idx="2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568-4E4D-B77C-F5BB005619AD}"/>
            </c:ext>
          </c:extLst>
        </c:ser>
        <c:ser>
          <c:idx val="1"/>
          <c:order val="1"/>
          <c:tx>
            <c:strRef>
              <c:f>Hoja1!$E$15</c:f>
              <c:strCache>
                <c:ptCount val="1"/>
                <c:pt idx="0">
                  <c:v>New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Hoja1!$C$16:$C$18</c:f>
              <c:strCache>
                <c:ptCount val="3"/>
                <c:pt idx="0">
                  <c:v>1A</c:v>
                </c:pt>
                <c:pt idx="1">
                  <c:v>1B</c:v>
                </c:pt>
                <c:pt idx="2">
                  <c:v>2</c:v>
                </c:pt>
              </c:strCache>
            </c:strRef>
          </c:cat>
          <c:val>
            <c:numRef>
              <c:f>Hoja1!$E$16:$E$18</c:f>
              <c:numCache>
                <c:formatCode>0.00E+00</c:formatCode>
                <c:ptCount val="3"/>
                <c:pt idx="0">
                  <c:v>5.5999999999999999E-8</c:v>
                </c:pt>
                <c:pt idx="1">
                  <c:v>1.9999999999999999E-6</c:v>
                </c:pt>
                <c:pt idx="2">
                  <c:v>4.8E-8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568-4E4D-B77C-F5BB005619A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520980648"/>
        <c:axId val="520981632"/>
      </c:barChart>
      <c:catAx>
        <c:axId val="5209806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520981632"/>
        <c:crossesAt val="1.0000000000000005E-8"/>
        <c:auto val="1"/>
        <c:lblAlgn val="ctr"/>
        <c:lblOffset val="100"/>
        <c:noMultiLvlLbl val="0"/>
      </c:catAx>
      <c:valAx>
        <c:axId val="520981632"/>
        <c:scaling>
          <c:logBase val="10"/>
          <c:orientation val="minMax"/>
          <c:max val="1.0000000000000004E-5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E+0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52098064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E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E708058-8855-4931-AE71-B4E90F5AB7E4}" type="doc">
      <dgm:prSet loTypeId="urn:microsoft.com/office/officeart/2005/8/layout/bProcess4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FD28CA14-3EC0-468E-AACD-B9E8E53B0142}">
      <dgm:prSet phldrT="[Texto]" custT="1"/>
      <dgm:spPr>
        <a:solidFill>
          <a:schemeClr val="accent2"/>
        </a:solidFill>
      </dgm:spPr>
      <dgm:t>
        <a:bodyPr/>
        <a:lstStyle/>
        <a:p>
          <a:r>
            <a:rPr lang="es-ES" sz="2400" b="1" cap="none" spc="0" dirty="0" err="1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Opportunity</a:t>
          </a:r>
          <a:endParaRPr lang="es-ES" sz="2400" b="1" cap="none" spc="0" dirty="0">
            <a:ln w="0"/>
            <a:solidFill>
              <a:schemeClr val="bg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6F902A50-2FA3-4038-8FAE-57D211451BEF}" type="parTrans" cxnId="{E1AC6A81-8E02-4AAC-B05B-90A041311B19}">
      <dgm:prSet/>
      <dgm:spPr/>
      <dgm:t>
        <a:bodyPr/>
        <a:lstStyle/>
        <a:p>
          <a:endParaRPr lang="es-ES" sz="2400" b="1" cap="none" spc="0">
            <a:ln w="0"/>
            <a:solidFill>
              <a:schemeClr val="bg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1F33067C-C509-4819-A859-2DEF4E150882}" type="sibTrans" cxnId="{E1AC6A81-8E02-4AAC-B05B-90A041311B19}">
      <dgm:prSet/>
      <dgm:spPr>
        <a:solidFill>
          <a:schemeClr val="accent2">
            <a:lumMod val="40000"/>
            <a:lumOff val="60000"/>
          </a:schemeClr>
        </a:solidFill>
      </dgm:spPr>
      <dgm:t>
        <a:bodyPr/>
        <a:lstStyle/>
        <a:p>
          <a:endParaRPr lang="es-ES" sz="2400" b="1" cap="none" spc="0">
            <a:ln w="0"/>
            <a:solidFill>
              <a:schemeClr val="bg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16E785B2-F9E6-4958-B3FC-6C86D4C4AB8A}">
      <dgm:prSet phldrT="[Texto]" custT="1"/>
      <dgm:spPr>
        <a:solidFill>
          <a:schemeClr val="accent2"/>
        </a:solidFill>
      </dgm:spPr>
      <dgm:t>
        <a:bodyPr/>
        <a:lstStyle/>
        <a:p>
          <a:r>
            <a:rPr lang="es-ES" sz="2400" b="1" cap="none" spc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Requirements</a:t>
          </a:r>
          <a:endParaRPr lang="es-ES" sz="2400" b="1" cap="none" spc="0" dirty="0">
            <a:ln w="0"/>
            <a:solidFill>
              <a:schemeClr val="bg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2C52A845-1349-4036-8EBF-6CBD09B09136}" type="parTrans" cxnId="{A7D463E7-0C59-4693-B8D1-0251DB4A46FA}">
      <dgm:prSet/>
      <dgm:spPr/>
      <dgm:t>
        <a:bodyPr/>
        <a:lstStyle/>
        <a:p>
          <a:endParaRPr lang="es-ES" sz="2400" b="1" cap="none" spc="0">
            <a:ln w="0"/>
            <a:solidFill>
              <a:schemeClr val="bg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999D7124-6B2F-445C-B10D-169C422E5329}" type="sibTrans" cxnId="{A7D463E7-0C59-4693-B8D1-0251DB4A46FA}">
      <dgm:prSet/>
      <dgm:spPr>
        <a:solidFill>
          <a:schemeClr val="accent2">
            <a:lumMod val="40000"/>
            <a:lumOff val="60000"/>
          </a:schemeClr>
        </a:solidFill>
      </dgm:spPr>
      <dgm:t>
        <a:bodyPr/>
        <a:lstStyle/>
        <a:p>
          <a:endParaRPr lang="es-ES" sz="2400" b="1" cap="none" spc="0">
            <a:ln w="0"/>
            <a:solidFill>
              <a:schemeClr val="bg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F16E4DF8-6826-4AAC-A960-8E67CAC44FB9}">
      <dgm:prSet phldrT="[Texto]" custT="1"/>
      <dgm:spPr>
        <a:solidFill>
          <a:schemeClr val="accent2"/>
        </a:solidFill>
      </dgm:spPr>
      <dgm:t>
        <a:bodyPr/>
        <a:lstStyle/>
        <a:p>
          <a:r>
            <a:rPr lang="es-ES" sz="2400" b="1" cap="none" spc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Adequacy</a:t>
          </a:r>
          <a:endParaRPr lang="es-ES" sz="2400" b="1" cap="none" spc="0" dirty="0">
            <a:ln w="0"/>
            <a:solidFill>
              <a:schemeClr val="bg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999A3657-EFE4-45D4-8352-F966D58379AA}" type="parTrans" cxnId="{5D9B3ADD-5CB8-4246-A5EA-5FA5F72AC7F1}">
      <dgm:prSet/>
      <dgm:spPr/>
      <dgm:t>
        <a:bodyPr/>
        <a:lstStyle/>
        <a:p>
          <a:endParaRPr lang="es-ES" sz="2400" b="1" cap="none" spc="0">
            <a:ln w="0"/>
            <a:solidFill>
              <a:schemeClr val="bg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D7BABB1F-63E0-448A-88D5-664DB3E263FF}" type="sibTrans" cxnId="{5D9B3ADD-5CB8-4246-A5EA-5FA5F72AC7F1}">
      <dgm:prSet/>
      <dgm:spPr>
        <a:solidFill>
          <a:schemeClr val="accent2">
            <a:lumMod val="40000"/>
            <a:lumOff val="60000"/>
          </a:schemeClr>
        </a:solidFill>
      </dgm:spPr>
      <dgm:t>
        <a:bodyPr/>
        <a:lstStyle/>
        <a:p>
          <a:endParaRPr lang="es-ES" sz="2400" b="1" cap="none" spc="0">
            <a:ln w="0"/>
            <a:solidFill>
              <a:schemeClr val="bg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2B0C50EB-0501-4CA3-BFB0-874EF8923C57}">
      <dgm:prSet phldrT="[Texto]" custT="1"/>
      <dgm:spPr>
        <a:solidFill>
          <a:schemeClr val="accent2"/>
        </a:solidFill>
      </dgm:spPr>
      <dgm:t>
        <a:bodyPr/>
        <a:lstStyle/>
        <a:p>
          <a:r>
            <a:rPr lang="es-ES" sz="2400" b="1" cap="none" spc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Test</a:t>
          </a:r>
          <a:endParaRPr lang="es-ES" sz="2400" b="1" cap="none" spc="0" dirty="0">
            <a:ln w="0"/>
            <a:solidFill>
              <a:schemeClr val="bg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AE4B5B98-B519-45FF-A1AD-DDB6CC496DBF}" type="parTrans" cxnId="{9C8ECF42-964E-42B4-A461-CB3BF3CEFF1B}">
      <dgm:prSet/>
      <dgm:spPr/>
      <dgm:t>
        <a:bodyPr/>
        <a:lstStyle/>
        <a:p>
          <a:endParaRPr lang="es-ES" sz="2400" b="1" cap="none" spc="0">
            <a:ln w="0"/>
            <a:solidFill>
              <a:schemeClr val="bg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C845028F-E608-4CB8-95C2-FA680483A56E}" type="sibTrans" cxnId="{9C8ECF42-964E-42B4-A461-CB3BF3CEFF1B}">
      <dgm:prSet/>
      <dgm:spPr>
        <a:solidFill>
          <a:schemeClr val="accent2">
            <a:lumMod val="40000"/>
            <a:lumOff val="60000"/>
          </a:schemeClr>
        </a:solidFill>
      </dgm:spPr>
      <dgm:t>
        <a:bodyPr/>
        <a:lstStyle/>
        <a:p>
          <a:endParaRPr lang="es-ES" sz="2400" b="1" cap="none" spc="0">
            <a:ln w="0"/>
            <a:solidFill>
              <a:schemeClr val="bg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8CB5BCBD-E94E-49DB-BEE2-891CA2386F86}">
      <dgm:prSet phldrT="[Texto]" custT="1"/>
      <dgm:spPr>
        <a:solidFill>
          <a:schemeClr val="accent2"/>
        </a:solidFill>
      </dgm:spPr>
      <dgm:t>
        <a:bodyPr/>
        <a:lstStyle/>
        <a:p>
          <a:r>
            <a:rPr lang="es-ES" sz="2400" b="1" cap="none" spc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Validation</a:t>
          </a:r>
          <a:endParaRPr lang="es-ES" sz="2400" b="1" cap="none" spc="0" dirty="0">
            <a:ln w="0"/>
            <a:solidFill>
              <a:schemeClr val="bg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E064D1F2-3175-4E29-828A-56DAFE05B889}" type="parTrans" cxnId="{078F1176-D3B4-4E01-9D21-7790A323C884}">
      <dgm:prSet/>
      <dgm:spPr/>
      <dgm:t>
        <a:bodyPr/>
        <a:lstStyle/>
        <a:p>
          <a:endParaRPr lang="es-ES" sz="2400" b="1" cap="none" spc="0">
            <a:ln w="0"/>
            <a:solidFill>
              <a:schemeClr val="bg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1D770D31-1869-4D48-A590-EA12AE68BF7C}" type="sibTrans" cxnId="{078F1176-D3B4-4E01-9D21-7790A323C884}">
      <dgm:prSet/>
      <dgm:spPr>
        <a:solidFill>
          <a:schemeClr val="accent2">
            <a:lumMod val="40000"/>
            <a:lumOff val="60000"/>
          </a:schemeClr>
        </a:solidFill>
      </dgm:spPr>
      <dgm:t>
        <a:bodyPr/>
        <a:lstStyle/>
        <a:p>
          <a:endParaRPr lang="es-ES" sz="2400" b="1" cap="none" spc="0">
            <a:ln w="0"/>
            <a:solidFill>
              <a:schemeClr val="bg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13ED9883-1C81-4417-85EF-C4E7F6B32F32}">
      <dgm:prSet phldrT="[Texto]" custT="1"/>
      <dgm:spPr>
        <a:solidFill>
          <a:schemeClr val="accent2"/>
        </a:solidFill>
      </dgm:spPr>
      <dgm:t>
        <a:bodyPr/>
        <a:lstStyle/>
        <a:p>
          <a:r>
            <a:rPr lang="es-ES" sz="2400" b="1" cap="none" spc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Sustainable?</a:t>
          </a:r>
          <a:endParaRPr lang="es-ES" sz="2400" b="1" cap="none" spc="0" dirty="0">
            <a:ln w="0"/>
            <a:solidFill>
              <a:schemeClr val="bg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BA51246A-8565-41A3-85FE-CD117BEED567}" type="parTrans" cxnId="{8E12C47E-8B99-4E81-AB9E-A99ED051D2CE}">
      <dgm:prSet/>
      <dgm:spPr/>
      <dgm:t>
        <a:bodyPr/>
        <a:lstStyle/>
        <a:p>
          <a:endParaRPr lang="es-ES" sz="2400" b="1" cap="none" spc="0">
            <a:ln w="0"/>
            <a:solidFill>
              <a:schemeClr val="bg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4AD52870-5834-4A53-B80C-04FF42E4D398}" type="sibTrans" cxnId="{8E12C47E-8B99-4E81-AB9E-A99ED051D2CE}">
      <dgm:prSet/>
      <dgm:spPr>
        <a:solidFill>
          <a:schemeClr val="accent2">
            <a:lumMod val="40000"/>
            <a:lumOff val="60000"/>
          </a:schemeClr>
        </a:solidFill>
      </dgm:spPr>
      <dgm:t>
        <a:bodyPr/>
        <a:lstStyle/>
        <a:p>
          <a:endParaRPr lang="es-ES" sz="2400" b="1" cap="none" spc="0">
            <a:ln w="0"/>
            <a:solidFill>
              <a:schemeClr val="bg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AE6A0032-78E4-415A-B51D-767572430BEC}">
      <dgm:prSet phldrT="[Texto]" custT="1"/>
      <dgm:spPr>
        <a:solidFill>
          <a:schemeClr val="accent2"/>
        </a:solidFill>
      </dgm:spPr>
      <dgm:t>
        <a:bodyPr/>
        <a:lstStyle/>
        <a:p>
          <a:r>
            <a:rPr lang="es-ES" sz="2400" b="1" cap="none" spc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Implementation</a:t>
          </a:r>
          <a:endParaRPr lang="es-ES" sz="2400" b="1" cap="none" spc="0" dirty="0">
            <a:ln w="0"/>
            <a:solidFill>
              <a:schemeClr val="bg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734111C0-2E3A-4A63-921E-F9FB19F34AEE}" type="parTrans" cxnId="{32E237DD-4415-4770-BB1D-F0BA716DFA32}">
      <dgm:prSet/>
      <dgm:spPr/>
      <dgm:t>
        <a:bodyPr/>
        <a:lstStyle/>
        <a:p>
          <a:endParaRPr lang="es-ES" sz="2400" b="1" cap="none" spc="0">
            <a:ln w="0"/>
            <a:solidFill>
              <a:schemeClr val="bg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C592ED52-6012-4914-990F-B880383E3004}" type="sibTrans" cxnId="{32E237DD-4415-4770-BB1D-F0BA716DFA32}">
      <dgm:prSet/>
      <dgm:spPr>
        <a:solidFill>
          <a:schemeClr val="accent2">
            <a:lumMod val="40000"/>
            <a:lumOff val="60000"/>
          </a:schemeClr>
        </a:solidFill>
      </dgm:spPr>
      <dgm:t>
        <a:bodyPr/>
        <a:lstStyle/>
        <a:p>
          <a:endParaRPr lang="es-ES" sz="2400" b="1" cap="none" spc="0">
            <a:ln w="0"/>
            <a:solidFill>
              <a:schemeClr val="bg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FF8008C9-BA04-422E-9C68-D5B029B88033}">
      <dgm:prSet phldrT="[Texto]" custT="1"/>
      <dgm:spPr>
        <a:solidFill>
          <a:schemeClr val="accent2"/>
        </a:solidFill>
      </dgm:spPr>
      <dgm:t>
        <a:bodyPr/>
        <a:lstStyle/>
        <a:p>
          <a:r>
            <a:rPr lang="es-ES" sz="2400" b="1" cap="none" spc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Regulatory framework</a:t>
          </a:r>
          <a:endParaRPr lang="es-ES" sz="2400" b="1" cap="none" spc="0" dirty="0">
            <a:ln w="0"/>
            <a:solidFill>
              <a:schemeClr val="bg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0918941A-5F0E-4593-9700-7A3D1B6869A0}" type="parTrans" cxnId="{7223EE0D-2752-4E8D-8BF4-A09FCFD41F51}">
      <dgm:prSet/>
      <dgm:spPr/>
      <dgm:t>
        <a:bodyPr/>
        <a:lstStyle/>
        <a:p>
          <a:endParaRPr lang="es-ES" sz="2400" b="1" cap="none" spc="0">
            <a:ln w="0"/>
            <a:solidFill>
              <a:schemeClr val="bg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4B56DD46-F441-4534-9BB8-88E046872C6D}" type="sibTrans" cxnId="{7223EE0D-2752-4E8D-8BF4-A09FCFD41F51}">
      <dgm:prSet/>
      <dgm:spPr/>
      <dgm:t>
        <a:bodyPr/>
        <a:lstStyle/>
        <a:p>
          <a:endParaRPr lang="es-ES" sz="2400" b="1" cap="none" spc="0">
            <a:ln w="0"/>
            <a:solidFill>
              <a:schemeClr val="bg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3695855D-1477-44AF-99BD-C168BAD026D4}" type="pres">
      <dgm:prSet presAssocID="{4E708058-8855-4931-AE71-B4E90F5AB7E4}" presName="Name0" presStyleCnt="0">
        <dgm:presLayoutVars>
          <dgm:dir/>
          <dgm:resizeHandles/>
        </dgm:presLayoutVars>
      </dgm:prSet>
      <dgm:spPr/>
    </dgm:pt>
    <dgm:pt modelId="{8A9CE086-895A-41A7-AE15-F81453EA75B5}" type="pres">
      <dgm:prSet presAssocID="{FD28CA14-3EC0-468E-AACD-B9E8E53B0142}" presName="compNode" presStyleCnt="0"/>
      <dgm:spPr/>
    </dgm:pt>
    <dgm:pt modelId="{9677B095-63A0-4CB5-8EEC-9210793DD3DD}" type="pres">
      <dgm:prSet presAssocID="{FD28CA14-3EC0-468E-AACD-B9E8E53B0142}" presName="dummyConnPt" presStyleCnt="0"/>
      <dgm:spPr/>
    </dgm:pt>
    <dgm:pt modelId="{AD373931-051B-4C85-9B1F-284D2FB2B528}" type="pres">
      <dgm:prSet presAssocID="{FD28CA14-3EC0-468E-AACD-B9E8E53B0142}" presName="node" presStyleLbl="node1" presStyleIdx="0" presStyleCnt="8">
        <dgm:presLayoutVars>
          <dgm:bulletEnabled val="1"/>
        </dgm:presLayoutVars>
      </dgm:prSet>
      <dgm:spPr/>
    </dgm:pt>
    <dgm:pt modelId="{6805017E-6089-4CF6-9A5D-A1BC69A40A83}" type="pres">
      <dgm:prSet presAssocID="{1F33067C-C509-4819-A859-2DEF4E150882}" presName="sibTrans" presStyleLbl="bgSibTrans2D1" presStyleIdx="0" presStyleCnt="7"/>
      <dgm:spPr/>
    </dgm:pt>
    <dgm:pt modelId="{EF79A62D-809B-4718-81F1-80A5DC70265C}" type="pres">
      <dgm:prSet presAssocID="{16E785B2-F9E6-4958-B3FC-6C86D4C4AB8A}" presName="compNode" presStyleCnt="0"/>
      <dgm:spPr/>
    </dgm:pt>
    <dgm:pt modelId="{8F77624F-AC28-43C5-94C2-97A136345269}" type="pres">
      <dgm:prSet presAssocID="{16E785B2-F9E6-4958-B3FC-6C86D4C4AB8A}" presName="dummyConnPt" presStyleCnt="0"/>
      <dgm:spPr/>
    </dgm:pt>
    <dgm:pt modelId="{D584FCC0-96B1-4762-8CAE-4340D37F640C}" type="pres">
      <dgm:prSet presAssocID="{16E785B2-F9E6-4958-B3FC-6C86D4C4AB8A}" presName="node" presStyleLbl="node1" presStyleIdx="1" presStyleCnt="8">
        <dgm:presLayoutVars>
          <dgm:bulletEnabled val="1"/>
        </dgm:presLayoutVars>
      </dgm:prSet>
      <dgm:spPr/>
    </dgm:pt>
    <dgm:pt modelId="{3DE6CA5B-2904-4FD4-BE0A-A3B1E22D3ED1}" type="pres">
      <dgm:prSet presAssocID="{999D7124-6B2F-445C-B10D-169C422E5329}" presName="sibTrans" presStyleLbl="bgSibTrans2D1" presStyleIdx="1" presStyleCnt="7"/>
      <dgm:spPr/>
    </dgm:pt>
    <dgm:pt modelId="{05119264-F53C-4B32-B5C7-4ABDBBF9C921}" type="pres">
      <dgm:prSet presAssocID="{F16E4DF8-6826-4AAC-A960-8E67CAC44FB9}" presName="compNode" presStyleCnt="0"/>
      <dgm:spPr/>
    </dgm:pt>
    <dgm:pt modelId="{F5BBC534-D578-445F-B420-3920AE4AE30E}" type="pres">
      <dgm:prSet presAssocID="{F16E4DF8-6826-4AAC-A960-8E67CAC44FB9}" presName="dummyConnPt" presStyleCnt="0"/>
      <dgm:spPr/>
    </dgm:pt>
    <dgm:pt modelId="{2B84F204-FD5B-4404-8770-06F7D9F40B2C}" type="pres">
      <dgm:prSet presAssocID="{F16E4DF8-6826-4AAC-A960-8E67CAC44FB9}" presName="node" presStyleLbl="node1" presStyleIdx="2" presStyleCnt="8">
        <dgm:presLayoutVars>
          <dgm:bulletEnabled val="1"/>
        </dgm:presLayoutVars>
      </dgm:prSet>
      <dgm:spPr/>
    </dgm:pt>
    <dgm:pt modelId="{36EB8CE1-418F-418B-BC27-2407E33E1189}" type="pres">
      <dgm:prSet presAssocID="{D7BABB1F-63E0-448A-88D5-664DB3E263FF}" presName="sibTrans" presStyleLbl="bgSibTrans2D1" presStyleIdx="2" presStyleCnt="7"/>
      <dgm:spPr/>
    </dgm:pt>
    <dgm:pt modelId="{BA0CE4E9-B02D-4010-8063-BED80532A12C}" type="pres">
      <dgm:prSet presAssocID="{2B0C50EB-0501-4CA3-BFB0-874EF8923C57}" presName="compNode" presStyleCnt="0"/>
      <dgm:spPr/>
    </dgm:pt>
    <dgm:pt modelId="{9E97E6F9-9160-4954-8CD4-AEB70A1F9369}" type="pres">
      <dgm:prSet presAssocID="{2B0C50EB-0501-4CA3-BFB0-874EF8923C57}" presName="dummyConnPt" presStyleCnt="0"/>
      <dgm:spPr/>
    </dgm:pt>
    <dgm:pt modelId="{E196DBDF-0BCC-4EFC-BF87-1BD4F3A14D23}" type="pres">
      <dgm:prSet presAssocID="{2B0C50EB-0501-4CA3-BFB0-874EF8923C57}" presName="node" presStyleLbl="node1" presStyleIdx="3" presStyleCnt="8" custLinFactNeighborX="0">
        <dgm:presLayoutVars>
          <dgm:bulletEnabled val="1"/>
        </dgm:presLayoutVars>
      </dgm:prSet>
      <dgm:spPr/>
    </dgm:pt>
    <dgm:pt modelId="{8BEA8763-5494-40AE-A72A-4F727AA33A2B}" type="pres">
      <dgm:prSet presAssocID="{C845028F-E608-4CB8-95C2-FA680483A56E}" presName="sibTrans" presStyleLbl="bgSibTrans2D1" presStyleIdx="3" presStyleCnt="7"/>
      <dgm:spPr/>
    </dgm:pt>
    <dgm:pt modelId="{8B50728E-9E4E-49F7-B430-A969CEDE41A4}" type="pres">
      <dgm:prSet presAssocID="{8CB5BCBD-E94E-49DB-BEE2-891CA2386F86}" presName="compNode" presStyleCnt="0"/>
      <dgm:spPr/>
    </dgm:pt>
    <dgm:pt modelId="{8F1C0241-D486-451D-B8A0-22C23FD870C8}" type="pres">
      <dgm:prSet presAssocID="{8CB5BCBD-E94E-49DB-BEE2-891CA2386F86}" presName="dummyConnPt" presStyleCnt="0"/>
      <dgm:spPr/>
    </dgm:pt>
    <dgm:pt modelId="{EE8C22C3-5BA4-45BA-BE04-6394D4E64E54}" type="pres">
      <dgm:prSet presAssocID="{8CB5BCBD-E94E-49DB-BEE2-891CA2386F86}" presName="node" presStyleLbl="node1" presStyleIdx="4" presStyleCnt="8">
        <dgm:presLayoutVars>
          <dgm:bulletEnabled val="1"/>
        </dgm:presLayoutVars>
      </dgm:prSet>
      <dgm:spPr/>
    </dgm:pt>
    <dgm:pt modelId="{854EBF7E-502E-4983-B68D-2AF3D7ED936D}" type="pres">
      <dgm:prSet presAssocID="{1D770D31-1869-4D48-A590-EA12AE68BF7C}" presName="sibTrans" presStyleLbl="bgSibTrans2D1" presStyleIdx="4" presStyleCnt="7"/>
      <dgm:spPr/>
    </dgm:pt>
    <dgm:pt modelId="{9EF0E398-ECBE-4AAB-9F07-29F2744DB4AB}" type="pres">
      <dgm:prSet presAssocID="{13ED9883-1C81-4417-85EF-C4E7F6B32F32}" presName="compNode" presStyleCnt="0"/>
      <dgm:spPr/>
    </dgm:pt>
    <dgm:pt modelId="{8FF14AA0-91F6-48A9-92A8-4C9C37824F55}" type="pres">
      <dgm:prSet presAssocID="{13ED9883-1C81-4417-85EF-C4E7F6B32F32}" presName="dummyConnPt" presStyleCnt="0"/>
      <dgm:spPr/>
    </dgm:pt>
    <dgm:pt modelId="{80CCF11E-3A7E-4170-97F3-52AB32E76E77}" type="pres">
      <dgm:prSet presAssocID="{13ED9883-1C81-4417-85EF-C4E7F6B32F32}" presName="node" presStyleLbl="node1" presStyleIdx="5" presStyleCnt="8">
        <dgm:presLayoutVars>
          <dgm:bulletEnabled val="1"/>
        </dgm:presLayoutVars>
      </dgm:prSet>
      <dgm:spPr/>
    </dgm:pt>
    <dgm:pt modelId="{590E4D7E-FDF2-4BC8-8929-155B3EF75FCB}" type="pres">
      <dgm:prSet presAssocID="{4AD52870-5834-4A53-B80C-04FF42E4D398}" presName="sibTrans" presStyleLbl="bgSibTrans2D1" presStyleIdx="5" presStyleCnt="7"/>
      <dgm:spPr/>
    </dgm:pt>
    <dgm:pt modelId="{5C81F3D5-64F4-44EB-8FD7-127F0393EEDD}" type="pres">
      <dgm:prSet presAssocID="{AE6A0032-78E4-415A-B51D-767572430BEC}" presName="compNode" presStyleCnt="0"/>
      <dgm:spPr/>
    </dgm:pt>
    <dgm:pt modelId="{BC556641-1B1D-4D46-8A67-2C1B2672D43D}" type="pres">
      <dgm:prSet presAssocID="{AE6A0032-78E4-415A-B51D-767572430BEC}" presName="dummyConnPt" presStyleCnt="0"/>
      <dgm:spPr/>
    </dgm:pt>
    <dgm:pt modelId="{BA116CB7-2762-484D-86CC-4ECE7B4FB9B6}" type="pres">
      <dgm:prSet presAssocID="{AE6A0032-78E4-415A-B51D-767572430BEC}" presName="node" presStyleLbl="node1" presStyleIdx="6" presStyleCnt="8">
        <dgm:presLayoutVars>
          <dgm:bulletEnabled val="1"/>
        </dgm:presLayoutVars>
      </dgm:prSet>
      <dgm:spPr/>
    </dgm:pt>
    <dgm:pt modelId="{E9323895-053F-45A2-B394-983D620D0F97}" type="pres">
      <dgm:prSet presAssocID="{C592ED52-6012-4914-990F-B880383E3004}" presName="sibTrans" presStyleLbl="bgSibTrans2D1" presStyleIdx="6" presStyleCnt="7"/>
      <dgm:spPr/>
    </dgm:pt>
    <dgm:pt modelId="{4D0F5825-4280-4CE0-AA03-DE21AD18C519}" type="pres">
      <dgm:prSet presAssocID="{FF8008C9-BA04-422E-9C68-D5B029B88033}" presName="compNode" presStyleCnt="0"/>
      <dgm:spPr/>
    </dgm:pt>
    <dgm:pt modelId="{E096189A-C1C2-4E03-A635-6091FF2FF96E}" type="pres">
      <dgm:prSet presAssocID="{FF8008C9-BA04-422E-9C68-D5B029B88033}" presName="dummyConnPt" presStyleCnt="0"/>
      <dgm:spPr/>
    </dgm:pt>
    <dgm:pt modelId="{633B0E44-76A4-4AE8-A6F5-15CB548506FA}" type="pres">
      <dgm:prSet presAssocID="{FF8008C9-BA04-422E-9C68-D5B029B88033}" presName="node" presStyleLbl="node1" presStyleIdx="7" presStyleCnt="8">
        <dgm:presLayoutVars>
          <dgm:bulletEnabled val="1"/>
        </dgm:presLayoutVars>
      </dgm:prSet>
      <dgm:spPr/>
    </dgm:pt>
  </dgm:ptLst>
  <dgm:cxnLst>
    <dgm:cxn modelId="{7223EE0D-2752-4E8D-8BF4-A09FCFD41F51}" srcId="{4E708058-8855-4931-AE71-B4E90F5AB7E4}" destId="{FF8008C9-BA04-422E-9C68-D5B029B88033}" srcOrd="7" destOrd="0" parTransId="{0918941A-5F0E-4593-9700-7A3D1B6869A0}" sibTransId="{4B56DD46-F441-4534-9BB8-88E046872C6D}"/>
    <dgm:cxn modelId="{6485F01B-75FD-4EC5-9767-B0B7AFF39EAB}" type="presOf" srcId="{FF8008C9-BA04-422E-9C68-D5B029B88033}" destId="{633B0E44-76A4-4AE8-A6F5-15CB548506FA}" srcOrd="0" destOrd="0" presId="urn:microsoft.com/office/officeart/2005/8/layout/bProcess4"/>
    <dgm:cxn modelId="{D1E1F21E-2447-4188-9C4A-3BDFCDC80A1C}" type="presOf" srcId="{C845028F-E608-4CB8-95C2-FA680483A56E}" destId="{8BEA8763-5494-40AE-A72A-4F727AA33A2B}" srcOrd="0" destOrd="0" presId="urn:microsoft.com/office/officeart/2005/8/layout/bProcess4"/>
    <dgm:cxn modelId="{DD93492F-E07F-40D6-B3B0-EBC784715300}" type="presOf" srcId="{4E708058-8855-4931-AE71-B4E90F5AB7E4}" destId="{3695855D-1477-44AF-99BD-C168BAD026D4}" srcOrd="0" destOrd="0" presId="urn:microsoft.com/office/officeart/2005/8/layout/bProcess4"/>
    <dgm:cxn modelId="{9C8ECF42-964E-42B4-A461-CB3BF3CEFF1B}" srcId="{4E708058-8855-4931-AE71-B4E90F5AB7E4}" destId="{2B0C50EB-0501-4CA3-BFB0-874EF8923C57}" srcOrd="3" destOrd="0" parTransId="{AE4B5B98-B519-45FF-A1AD-DDB6CC496DBF}" sibTransId="{C845028F-E608-4CB8-95C2-FA680483A56E}"/>
    <dgm:cxn modelId="{078F1176-D3B4-4E01-9D21-7790A323C884}" srcId="{4E708058-8855-4931-AE71-B4E90F5AB7E4}" destId="{8CB5BCBD-E94E-49DB-BEE2-891CA2386F86}" srcOrd="4" destOrd="0" parTransId="{E064D1F2-3175-4E29-828A-56DAFE05B889}" sibTransId="{1D770D31-1869-4D48-A590-EA12AE68BF7C}"/>
    <dgm:cxn modelId="{8E12C47E-8B99-4E81-AB9E-A99ED051D2CE}" srcId="{4E708058-8855-4931-AE71-B4E90F5AB7E4}" destId="{13ED9883-1C81-4417-85EF-C4E7F6B32F32}" srcOrd="5" destOrd="0" parTransId="{BA51246A-8565-41A3-85FE-CD117BEED567}" sibTransId="{4AD52870-5834-4A53-B80C-04FF42E4D398}"/>
    <dgm:cxn modelId="{E1AC6A81-8E02-4AAC-B05B-90A041311B19}" srcId="{4E708058-8855-4931-AE71-B4E90F5AB7E4}" destId="{FD28CA14-3EC0-468E-AACD-B9E8E53B0142}" srcOrd="0" destOrd="0" parTransId="{6F902A50-2FA3-4038-8FAE-57D211451BEF}" sibTransId="{1F33067C-C509-4819-A859-2DEF4E150882}"/>
    <dgm:cxn modelId="{21C62788-383D-4E76-BC9C-13D2145880B6}" type="presOf" srcId="{16E785B2-F9E6-4958-B3FC-6C86D4C4AB8A}" destId="{D584FCC0-96B1-4762-8CAE-4340D37F640C}" srcOrd="0" destOrd="0" presId="urn:microsoft.com/office/officeart/2005/8/layout/bProcess4"/>
    <dgm:cxn modelId="{46893E9E-C159-4A43-9B7D-89C54224F88C}" type="presOf" srcId="{13ED9883-1C81-4417-85EF-C4E7F6B32F32}" destId="{80CCF11E-3A7E-4170-97F3-52AB32E76E77}" srcOrd="0" destOrd="0" presId="urn:microsoft.com/office/officeart/2005/8/layout/bProcess4"/>
    <dgm:cxn modelId="{6C932FA1-A1CA-45F7-A0D2-F002843CB252}" type="presOf" srcId="{F16E4DF8-6826-4AAC-A960-8E67CAC44FB9}" destId="{2B84F204-FD5B-4404-8770-06F7D9F40B2C}" srcOrd="0" destOrd="0" presId="urn:microsoft.com/office/officeart/2005/8/layout/bProcess4"/>
    <dgm:cxn modelId="{41CF53AA-4B3B-4889-B2E7-C61FF91E7DD3}" type="presOf" srcId="{1D770D31-1869-4D48-A590-EA12AE68BF7C}" destId="{854EBF7E-502E-4983-B68D-2AF3D7ED936D}" srcOrd="0" destOrd="0" presId="urn:microsoft.com/office/officeart/2005/8/layout/bProcess4"/>
    <dgm:cxn modelId="{18330FB3-F581-4461-95A0-B27050D91116}" type="presOf" srcId="{C592ED52-6012-4914-990F-B880383E3004}" destId="{E9323895-053F-45A2-B394-983D620D0F97}" srcOrd="0" destOrd="0" presId="urn:microsoft.com/office/officeart/2005/8/layout/bProcess4"/>
    <dgm:cxn modelId="{D496F0B7-23B6-41F2-BA91-E56CDE372125}" type="presOf" srcId="{AE6A0032-78E4-415A-B51D-767572430BEC}" destId="{BA116CB7-2762-484D-86CC-4ECE7B4FB9B6}" srcOrd="0" destOrd="0" presId="urn:microsoft.com/office/officeart/2005/8/layout/bProcess4"/>
    <dgm:cxn modelId="{72580EBD-63F6-4F47-83B6-2E114F00A2A0}" type="presOf" srcId="{999D7124-6B2F-445C-B10D-169C422E5329}" destId="{3DE6CA5B-2904-4FD4-BE0A-A3B1E22D3ED1}" srcOrd="0" destOrd="0" presId="urn:microsoft.com/office/officeart/2005/8/layout/bProcess4"/>
    <dgm:cxn modelId="{624B44C0-3BA0-46FF-9BE8-ACB3F121EE30}" type="presOf" srcId="{D7BABB1F-63E0-448A-88D5-664DB3E263FF}" destId="{36EB8CE1-418F-418B-BC27-2407E33E1189}" srcOrd="0" destOrd="0" presId="urn:microsoft.com/office/officeart/2005/8/layout/bProcess4"/>
    <dgm:cxn modelId="{7567A8C3-1EEC-46DD-B81B-6F40FD7E568C}" type="presOf" srcId="{2B0C50EB-0501-4CA3-BFB0-874EF8923C57}" destId="{E196DBDF-0BCC-4EFC-BF87-1BD4F3A14D23}" srcOrd="0" destOrd="0" presId="urn:microsoft.com/office/officeart/2005/8/layout/bProcess4"/>
    <dgm:cxn modelId="{183B9BCE-9D47-4144-983E-49EC8BD1FDBF}" type="presOf" srcId="{1F33067C-C509-4819-A859-2DEF4E150882}" destId="{6805017E-6089-4CF6-9A5D-A1BC69A40A83}" srcOrd="0" destOrd="0" presId="urn:microsoft.com/office/officeart/2005/8/layout/bProcess4"/>
    <dgm:cxn modelId="{32E237DD-4415-4770-BB1D-F0BA716DFA32}" srcId="{4E708058-8855-4931-AE71-B4E90F5AB7E4}" destId="{AE6A0032-78E4-415A-B51D-767572430BEC}" srcOrd="6" destOrd="0" parTransId="{734111C0-2E3A-4A63-921E-F9FB19F34AEE}" sibTransId="{C592ED52-6012-4914-990F-B880383E3004}"/>
    <dgm:cxn modelId="{5D9B3ADD-5CB8-4246-A5EA-5FA5F72AC7F1}" srcId="{4E708058-8855-4931-AE71-B4E90F5AB7E4}" destId="{F16E4DF8-6826-4AAC-A960-8E67CAC44FB9}" srcOrd="2" destOrd="0" parTransId="{999A3657-EFE4-45D4-8352-F966D58379AA}" sibTransId="{D7BABB1F-63E0-448A-88D5-664DB3E263FF}"/>
    <dgm:cxn modelId="{5AFFD4E1-2C73-48B5-935D-BAE08594EC3C}" type="presOf" srcId="{4AD52870-5834-4A53-B80C-04FF42E4D398}" destId="{590E4D7E-FDF2-4BC8-8929-155B3EF75FCB}" srcOrd="0" destOrd="0" presId="urn:microsoft.com/office/officeart/2005/8/layout/bProcess4"/>
    <dgm:cxn modelId="{A7D463E7-0C59-4693-B8D1-0251DB4A46FA}" srcId="{4E708058-8855-4931-AE71-B4E90F5AB7E4}" destId="{16E785B2-F9E6-4958-B3FC-6C86D4C4AB8A}" srcOrd="1" destOrd="0" parTransId="{2C52A845-1349-4036-8EBF-6CBD09B09136}" sibTransId="{999D7124-6B2F-445C-B10D-169C422E5329}"/>
    <dgm:cxn modelId="{20BA2AE8-A87C-4FF9-B0B5-BAE75CA1F041}" type="presOf" srcId="{8CB5BCBD-E94E-49DB-BEE2-891CA2386F86}" destId="{EE8C22C3-5BA4-45BA-BE04-6394D4E64E54}" srcOrd="0" destOrd="0" presId="urn:microsoft.com/office/officeart/2005/8/layout/bProcess4"/>
    <dgm:cxn modelId="{ECA940FC-16D4-4AB1-99AD-B38618CA9B3C}" type="presOf" srcId="{FD28CA14-3EC0-468E-AACD-B9E8E53B0142}" destId="{AD373931-051B-4C85-9B1F-284D2FB2B528}" srcOrd="0" destOrd="0" presId="urn:microsoft.com/office/officeart/2005/8/layout/bProcess4"/>
    <dgm:cxn modelId="{C0320862-ACE7-411C-9C1E-8B0C3E54B1B0}" type="presParOf" srcId="{3695855D-1477-44AF-99BD-C168BAD026D4}" destId="{8A9CE086-895A-41A7-AE15-F81453EA75B5}" srcOrd="0" destOrd="0" presId="urn:microsoft.com/office/officeart/2005/8/layout/bProcess4"/>
    <dgm:cxn modelId="{C618C6B1-7E02-47A3-A244-5DD52E54781C}" type="presParOf" srcId="{8A9CE086-895A-41A7-AE15-F81453EA75B5}" destId="{9677B095-63A0-4CB5-8EEC-9210793DD3DD}" srcOrd="0" destOrd="0" presId="urn:microsoft.com/office/officeart/2005/8/layout/bProcess4"/>
    <dgm:cxn modelId="{BF51438B-01FB-4349-8CC3-28EE568583DC}" type="presParOf" srcId="{8A9CE086-895A-41A7-AE15-F81453EA75B5}" destId="{AD373931-051B-4C85-9B1F-284D2FB2B528}" srcOrd="1" destOrd="0" presId="urn:microsoft.com/office/officeart/2005/8/layout/bProcess4"/>
    <dgm:cxn modelId="{3020A209-346D-4C9D-B22A-985CF7E72811}" type="presParOf" srcId="{3695855D-1477-44AF-99BD-C168BAD026D4}" destId="{6805017E-6089-4CF6-9A5D-A1BC69A40A83}" srcOrd="1" destOrd="0" presId="urn:microsoft.com/office/officeart/2005/8/layout/bProcess4"/>
    <dgm:cxn modelId="{B9D1021D-619A-48FF-B5F1-39E09188DB78}" type="presParOf" srcId="{3695855D-1477-44AF-99BD-C168BAD026D4}" destId="{EF79A62D-809B-4718-81F1-80A5DC70265C}" srcOrd="2" destOrd="0" presId="urn:microsoft.com/office/officeart/2005/8/layout/bProcess4"/>
    <dgm:cxn modelId="{746E392D-BA51-4F85-86D6-460E04950F06}" type="presParOf" srcId="{EF79A62D-809B-4718-81F1-80A5DC70265C}" destId="{8F77624F-AC28-43C5-94C2-97A136345269}" srcOrd="0" destOrd="0" presId="urn:microsoft.com/office/officeart/2005/8/layout/bProcess4"/>
    <dgm:cxn modelId="{99E81C1C-13ED-4925-B596-0BBB187E503B}" type="presParOf" srcId="{EF79A62D-809B-4718-81F1-80A5DC70265C}" destId="{D584FCC0-96B1-4762-8CAE-4340D37F640C}" srcOrd="1" destOrd="0" presId="urn:microsoft.com/office/officeart/2005/8/layout/bProcess4"/>
    <dgm:cxn modelId="{159C91C3-6446-4C96-9C3B-0513E9A8E528}" type="presParOf" srcId="{3695855D-1477-44AF-99BD-C168BAD026D4}" destId="{3DE6CA5B-2904-4FD4-BE0A-A3B1E22D3ED1}" srcOrd="3" destOrd="0" presId="urn:microsoft.com/office/officeart/2005/8/layout/bProcess4"/>
    <dgm:cxn modelId="{CDB0DB44-22C3-4F87-BEEA-1CDEF0C53F25}" type="presParOf" srcId="{3695855D-1477-44AF-99BD-C168BAD026D4}" destId="{05119264-F53C-4B32-B5C7-4ABDBBF9C921}" srcOrd="4" destOrd="0" presId="urn:microsoft.com/office/officeart/2005/8/layout/bProcess4"/>
    <dgm:cxn modelId="{1C17A63C-9816-4BF7-B85E-502451C2C943}" type="presParOf" srcId="{05119264-F53C-4B32-B5C7-4ABDBBF9C921}" destId="{F5BBC534-D578-445F-B420-3920AE4AE30E}" srcOrd="0" destOrd="0" presId="urn:microsoft.com/office/officeart/2005/8/layout/bProcess4"/>
    <dgm:cxn modelId="{78C45968-0B69-49F5-ABDB-FF493A6FF4A5}" type="presParOf" srcId="{05119264-F53C-4B32-B5C7-4ABDBBF9C921}" destId="{2B84F204-FD5B-4404-8770-06F7D9F40B2C}" srcOrd="1" destOrd="0" presId="urn:microsoft.com/office/officeart/2005/8/layout/bProcess4"/>
    <dgm:cxn modelId="{357747DA-BB3F-4C51-AC75-338883493F35}" type="presParOf" srcId="{3695855D-1477-44AF-99BD-C168BAD026D4}" destId="{36EB8CE1-418F-418B-BC27-2407E33E1189}" srcOrd="5" destOrd="0" presId="urn:microsoft.com/office/officeart/2005/8/layout/bProcess4"/>
    <dgm:cxn modelId="{3CF88D9C-F3B3-418E-914F-F5DE5B9658DA}" type="presParOf" srcId="{3695855D-1477-44AF-99BD-C168BAD026D4}" destId="{BA0CE4E9-B02D-4010-8063-BED80532A12C}" srcOrd="6" destOrd="0" presId="urn:microsoft.com/office/officeart/2005/8/layout/bProcess4"/>
    <dgm:cxn modelId="{D04424EB-BE11-4C1D-B0BE-22F6C6D56F42}" type="presParOf" srcId="{BA0CE4E9-B02D-4010-8063-BED80532A12C}" destId="{9E97E6F9-9160-4954-8CD4-AEB70A1F9369}" srcOrd="0" destOrd="0" presId="urn:microsoft.com/office/officeart/2005/8/layout/bProcess4"/>
    <dgm:cxn modelId="{5B3AD2BA-0645-4552-B9C2-35B6E2F9E139}" type="presParOf" srcId="{BA0CE4E9-B02D-4010-8063-BED80532A12C}" destId="{E196DBDF-0BCC-4EFC-BF87-1BD4F3A14D23}" srcOrd="1" destOrd="0" presId="urn:microsoft.com/office/officeart/2005/8/layout/bProcess4"/>
    <dgm:cxn modelId="{A545FBAA-A33C-4110-8568-936197D5F4A9}" type="presParOf" srcId="{3695855D-1477-44AF-99BD-C168BAD026D4}" destId="{8BEA8763-5494-40AE-A72A-4F727AA33A2B}" srcOrd="7" destOrd="0" presId="urn:microsoft.com/office/officeart/2005/8/layout/bProcess4"/>
    <dgm:cxn modelId="{5C39B9C7-76ED-4480-B558-78CF2760E42B}" type="presParOf" srcId="{3695855D-1477-44AF-99BD-C168BAD026D4}" destId="{8B50728E-9E4E-49F7-B430-A969CEDE41A4}" srcOrd="8" destOrd="0" presId="urn:microsoft.com/office/officeart/2005/8/layout/bProcess4"/>
    <dgm:cxn modelId="{7A596826-5050-414C-907C-2CFDB48ADE22}" type="presParOf" srcId="{8B50728E-9E4E-49F7-B430-A969CEDE41A4}" destId="{8F1C0241-D486-451D-B8A0-22C23FD870C8}" srcOrd="0" destOrd="0" presId="urn:microsoft.com/office/officeart/2005/8/layout/bProcess4"/>
    <dgm:cxn modelId="{5BCC1AAD-E19A-4A69-B5C8-C9697C25CF9C}" type="presParOf" srcId="{8B50728E-9E4E-49F7-B430-A969CEDE41A4}" destId="{EE8C22C3-5BA4-45BA-BE04-6394D4E64E54}" srcOrd="1" destOrd="0" presId="urn:microsoft.com/office/officeart/2005/8/layout/bProcess4"/>
    <dgm:cxn modelId="{F8A64E6B-DEDB-477D-B38F-1197C9530CCD}" type="presParOf" srcId="{3695855D-1477-44AF-99BD-C168BAD026D4}" destId="{854EBF7E-502E-4983-B68D-2AF3D7ED936D}" srcOrd="9" destOrd="0" presId="urn:microsoft.com/office/officeart/2005/8/layout/bProcess4"/>
    <dgm:cxn modelId="{D53A8D08-3CA8-4E85-911C-8A81553D7E63}" type="presParOf" srcId="{3695855D-1477-44AF-99BD-C168BAD026D4}" destId="{9EF0E398-ECBE-4AAB-9F07-29F2744DB4AB}" srcOrd="10" destOrd="0" presId="urn:microsoft.com/office/officeart/2005/8/layout/bProcess4"/>
    <dgm:cxn modelId="{79C27D54-1DB5-4145-8807-C0F722ECEB80}" type="presParOf" srcId="{9EF0E398-ECBE-4AAB-9F07-29F2744DB4AB}" destId="{8FF14AA0-91F6-48A9-92A8-4C9C37824F55}" srcOrd="0" destOrd="0" presId="urn:microsoft.com/office/officeart/2005/8/layout/bProcess4"/>
    <dgm:cxn modelId="{74DE35B1-792E-4D25-A34D-44F28567BA8E}" type="presParOf" srcId="{9EF0E398-ECBE-4AAB-9F07-29F2744DB4AB}" destId="{80CCF11E-3A7E-4170-97F3-52AB32E76E77}" srcOrd="1" destOrd="0" presId="urn:microsoft.com/office/officeart/2005/8/layout/bProcess4"/>
    <dgm:cxn modelId="{9DC66988-DCF7-42B6-A294-19C58EA4C37A}" type="presParOf" srcId="{3695855D-1477-44AF-99BD-C168BAD026D4}" destId="{590E4D7E-FDF2-4BC8-8929-155B3EF75FCB}" srcOrd="11" destOrd="0" presId="urn:microsoft.com/office/officeart/2005/8/layout/bProcess4"/>
    <dgm:cxn modelId="{A439EE6E-3CD2-4F94-B80E-162E36A2E3C9}" type="presParOf" srcId="{3695855D-1477-44AF-99BD-C168BAD026D4}" destId="{5C81F3D5-64F4-44EB-8FD7-127F0393EEDD}" srcOrd="12" destOrd="0" presId="urn:microsoft.com/office/officeart/2005/8/layout/bProcess4"/>
    <dgm:cxn modelId="{D083723C-77EC-4C15-83AE-63177CC60C65}" type="presParOf" srcId="{5C81F3D5-64F4-44EB-8FD7-127F0393EEDD}" destId="{BC556641-1B1D-4D46-8A67-2C1B2672D43D}" srcOrd="0" destOrd="0" presId="urn:microsoft.com/office/officeart/2005/8/layout/bProcess4"/>
    <dgm:cxn modelId="{9A42B457-2366-4F1D-9A00-BA00386F90E9}" type="presParOf" srcId="{5C81F3D5-64F4-44EB-8FD7-127F0393EEDD}" destId="{BA116CB7-2762-484D-86CC-4ECE7B4FB9B6}" srcOrd="1" destOrd="0" presId="urn:microsoft.com/office/officeart/2005/8/layout/bProcess4"/>
    <dgm:cxn modelId="{7441DE0C-0E4D-418A-B9EC-BD34D6308D33}" type="presParOf" srcId="{3695855D-1477-44AF-99BD-C168BAD026D4}" destId="{E9323895-053F-45A2-B394-983D620D0F97}" srcOrd="13" destOrd="0" presId="urn:microsoft.com/office/officeart/2005/8/layout/bProcess4"/>
    <dgm:cxn modelId="{FC6D9D4F-41D5-4EF7-8AAC-D8ADE3C429CA}" type="presParOf" srcId="{3695855D-1477-44AF-99BD-C168BAD026D4}" destId="{4D0F5825-4280-4CE0-AA03-DE21AD18C519}" srcOrd="14" destOrd="0" presId="urn:microsoft.com/office/officeart/2005/8/layout/bProcess4"/>
    <dgm:cxn modelId="{A2658C90-1820-4B07-9452-293ED8DB46C0}" type="presParOf" srcId="{4D0F5825-4280-4CE0-AA03-DE21AD18C519}" destId="{E096189A-C1C2-4E03-A635-6091FF2FF96E}" srcOrd="0" destOrd="0" presId="urn:microsoft.com/office/officeart/2005/8/layout/bProcess4"/>
    <dgm:cxn modelId="{5FBA6833-5671-4CC0-9EEF-2AACA0BC9537}" type="presParOf" srcId="{4D0F5825-4280-4CE0-AA03-DE21AD18C519}" destId="{633B0E44-76A4-4AE8-A6F5-15CB548506FA}" srcOrd="1" destOrd="0" presId="urn:microsoft.com/office/officeart/2005/8/layout/b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17323F0-929A-43CB-BA3B-FA209C60FB90}" type="doc">
      <dgm:prSet loTypeId="urn:microsoft.com/office/officeart/2005/8/layout/hList9" loCatId="list" qsTypeId="urn:microsoft.com/office/officeart/2005/8/quickstyle/simple3" qsCatId="simple" csTypeId="urn:microsoft.com/office/officeart/2005/8/colors/colorful3" csCatId="colorful" phldr="1"/>
      <dgm:spPr/>
      <dgm:t>
        <a:bodyPr/>
        <a:lstStyle/>
        <a:p>
          <a:endParaRPr lang="es-ES"/>
        </a:p>
      </dgm:t>
    </dgm:pt>
    <dgm:pt modelId="{8024CAB1-C577-4A59-97E0-9DFA7C5E50F7}">
      <dgm:prSet phldrT="[Texto]" custT="1"/>
      <dgm:spPr>
        <a:solidFill>
          <a:srgbClr val="99CC00"/>
        </a:solidFill>
      </dgm:spPr>
      <dgm:t>
        <a:bodyPr/>
        <a:lstStyle/>
        <a:p>
          <a:r>
            <a:rPr lang="es-ES" sz="10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SCENARIO 1</a:t>
          </a:r>
        </a:p>
      </dgm:t>
    </dgm:pt>
    <dgm:pt modelId="{DC70F793-1D35-4A31-BBD0-2935147DB2B7}" type="parTrans" cxnId="{DF42E849-F791-471C-8D72-A47545FB606A}">
      <dgm:prSet/>
      <dgm:spPr/>
      <dgm:t>
        <a:bodyPr/>
        <a:lstStyle/>
        <a:p>
          <a:endParaRPr lang="es-ES" sz="16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60E6090B-33FA-49CB-B2DD-39AAC305D983}" type="sibTrans" cxnId="{DF42E849-F791-471C-8D72-A47545FB606A}">
      <dgm:prSet/>
      <dgm:spPr/>
      <dgm:t>
        <a:bodyPr/>
        <a:lstStyle/>
        <a:p>
          <a:endParaRPr lang="es-ES" sz="16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8C51D912-4F88-489C-A06D-5D5E5895F7BC}">
      <dgm:prSet phldrT="[Texto]" custT="1"/>
      <dgm:spPr/>
      <dgm:t>
        <a:bodyPr/>
        <a:lstStyle/>
        <a:p>
          <a:pPr algn="ctr"/>
          <a:r>
            <a:rPr lang="en-US" sz="1200" b="0" i="1" noProof="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Realistic approach</a:t>
          </a:r>
        </a:p>
      </dgm:t>
    </dgm:pt>
    <dgm:pt modelId="{F25C51CE-D221-46BA-97A2-8BDB5FF99648}" type="sibTrans" cxnId="{170DCC3C-9C25-41F4-9BB4-E6DE64215DEF}">
      <dgm:prSet/>
      <dgm:spPr/>
      <dgm:t>
        <a:bodyPr/>
        <a:lstStyle/>
        <a:p>
          <a:endParaRPr lang="es-ES" sz="16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C685BE16-2E6E-4AFB-B355-292DAFB344D6}" type="parTrans" cxnId="{170DCC3C-9C25-41F4-9BB4-E6DE64215DEF}">
      <dgm:prSet/>
      <dgm:spPr/>
      <dgm:t>
        <a:bodyPr/>
        <a:lstStyle/>
        <a:p>
          <a:endParaRPr lang="es-ES" sz="16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9DD147F5-3E29-4CB0-8790-D7374AE07179}">
      <dgm:prSet phldrT="[Texto]" custT="1"/>
      <dgm:spPr>
        <a:solidFill>
          <a:srgbClr val="00B050"/>
        </a:solidFill>
      </dgm:spPr>
      <dgm:t>
        <a:bodyPr/>
        <a:lstStyle/>
        <a:p>
          <a:r>
            <a:rPr lang="es-ES" sz="1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SCENARIO 3</a:t>
          </a:r>
        </a:p>
      </dgm:t>
    </dgm:pt>
    <dgm:pt modelId="{4ADA2982-3B18-46A5-8EC0-20540A83A132}" type="sibTrans" cxnId="{A43C774A-16C0-4AFB-A1F1-E1A171F1572A}">
      <dgm:prSet/>
      <dgm:spPr/>
      <dgm:t>
        <a:bodyPr/>
        <a:lstStyle/>
        <a:p>
          <a:endParaRPr lang="es-ES" sz="16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4A2E784B-8214-411A-A97C-8AE2C51674BB}" type="parTrans" cxnId="{A43C774A-16C0-4AFB-A1F1-E1A171F1572A}">
      <dgm:prSet/>
      <dgm:spPr/>
      <dgm:t>
        <a:bodyPr/>
        <a:lstStyle/>
        <a:p>
          <a:endParaRPr lang="es-ES" sz="16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2841A066-4936-411D-9B5A-F1B8380226F1}">
      <dgm:prSet phldrT="[Texto]" custT="1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es-ES" sz="1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SCENARIO 2</a:t>
          </a:r>
        </a:p>
      </dgm:t>
    </dgm:pt>
    <dgm:pt modelId="{61429843-5DC7-491B-BEA9-2EB8CE45B98B}" type="sibTrans" cxnId="{9B80FD27-10F6-4D78-85C1-3C66E510DC93}">
      <dgm:prSet/>
      <dgm:spPr/>
      <dgm:t>
        <a:bodyPr/>
        <a:lstStyle/>
        <a:p>
          <a:endParaRPr lang="es-ES" sz="16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AA1D470C-5AC3-44D6-941F-7636E855C624}" type="parTrans" cxnId="{9B80FD27-10F6-4D78-85C1-3C66E510DC93}">
      <dgm:prSet/>
      <dgm:spPr/>
      <dgm:t>
        <a:bodyPr/>
        <a:lstStyle/>
        <a:p>
          <a:endParaRPr lang="es-ES" sz="16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3F057B3F-942A-448D-AF68-3757011A06CD}">
      <dgm:prSet custT="1"/>
      <dgm:spPr/>
      <dgm:t>
        <a:bodyPr/>
        <a:lstStyle/>
        <a:p>
          <a:pPr algn="ctr"/>
          <a:r>
            <a:rPr lang="en-US" sz="1200" b="0" i="1" noProof="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Efficient logistics</a:t>
          </a:r>
        </a:p>
      </dgm:t>
    </dgm:pt>
    <dgm:pt modelId="{F0A67EF5-7A1A-4F02-A549-49318E4FB3B2}" type="parTrans" cxnId="{6CACB59F-B10A-417C-99A4-E2653C40942D}">
      <dgm:prSet/>
      <dgm:spPr/>
      <dgm:t>
        <a:bodyPr/>
        <a:lstStyle/>
        <a:p>
          <a:endParaRPr lang="es-ES"/>
        </a:p>
      </dgm:t>
    </dgm:pt>
    <dgm:pt modelId="{9FF6C09A-81B1-42E2-8CE0-6C2FB29730F3}" type="sibTrans" cxnId="{6CACB59F-B10A-417C-99A4-E2653C40942D}">
      <dgm:prSet/>
      <dgm:spPr/>
      <dgm:t>
        <a:bodyPr/>
        <a:lstStyle/>
        <a:p>
          <a:endParaRPr lang="es-ES"/>
        </a:p>
      </dgm:t>
    </dgm:pt>
    <dgm:pt modelId="{AF57FA83-1D99-40EF-B12B-6D6E2C4DFEDF}">
      <dgm:prSet custT="1"/>
      <dgm:spPr/>
      <dgm:t>
        <a:bodyPr/>
        <a:lstStyle/>
        <a:p>
          <a:pPr algn="ctr"/>
          <a:r>
            <a:rPr lang="en-US" sz="1200" b="0" i="1" noProof="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Transport by ship</a:t>
          </a:r>
        </a:p>
      </dgm:t>
    </dgm:pt>
    <dgm:pt modelId="{1C2177D3-A1C2-4E01-9785-33B49A5606E3}" type="parTrans" cxnId="{67DCF4AA-5906-418D-AC10-BC7451A2CE09}">
      <dgm:prSet/>
      <dgm:spPr/>
      <dgm:t>
        <a:bodyPr/>
        <a:lstStyle/>
        <a:p>
          <a:endParaRPr lang="es-ES"/>
        </a:p>
      </dgm:t>
    </dgm:pt>
    <dgm:pt modelId="{541E4BB4-66EE-46DF-B9B2-04260EFDC791}" type="sibTrans" cxnId="{67DCF4AA-5906-418D-AC10-BC7451A2CE09}">
      <dgm:prSet/>
      <dgm:spPr/>
      <dgm:t>
        <a:bodyPr/>
        <a:lstStyle/>
        <a:p>
          <a:endParaRPr lang="es-ES"/>
        </a:p>
      </dgm:t>
    </dgm:pt>
    <dgm:pt modelId="{08EAE472-4A6A-463D-BBB7-61A1545B6961}">
      <dgm:prSet phldrT="[Texto]" custT="1"/>
      <dgm:spPr/>
      <dgm:t>
        <a:bodyPr/>
        <a:lstStyle/>
        <a:p>
          <a:pPr algn="ctr"/>
          <a:r>
            <a:rPr lang="en-US" sz="1200" b="0" i="1" noProof="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Conservative approach</a:t>
          </a:r>
        </a:p>
      </dgm:t>
    </dgm:pt>
    <dgm:pt modelId="{6024DF2A-6A90-4076-BFF0-A90AD82855DD}" type="parTrans" cxnId="{FA930014-6C34-477E-96E9-A76AB97A1D29}">
      <dgm:prSet/>
      <dgm:spPr/>
      <dgm:t>
        <a:bodyPr/>
        <a:lstStyle/>
        <a:p>
          <a:endParaRPr lang="es-ES"/>
        </a:p>
      </dgm:t>
    </dgm:pt>
    <dgm:pt modelId="{71A4C175-E2A6-4A33-B109-840BB96CF852}" type="sibTrans" cxnId="{FA930014-6C34-477E-96E9-A76AB97A1D29}">
      <dgm:prSet/>
      <dgm:spPr/>
      <dgm:t>
        <a:bodyPr/>
        <a:lstStyle/>
        <a:p>
          <a:endParaRPr lang="es-ES"/>
        </a:p>
      </dgm:t>
    </dgm:pt>
    <dgm:pt modelId="{9A54609B-D475-445D-86A5-3BBADDB26C3B}">
      <dgm:prSet phldrT="[Texto]" custT="1"/>
      <dgm:spPr/>
      <dgm:t>
        <a:bodyPr/>
        <a:lstStyle/>
        <a:p>
          <a:pPr algn="ctr"/>
          <a:r>
            <a:rPr lang="en-US" sz="1200" b="0" i="1" noProof="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Inefficient logistics</a:t>
          </a:r>
        </a:p>
      </dgm:t>
    </dgm:pt>
    <dgm:pt modelId="{204CAE90-58D5-4CDF-87E3-64C0F0B1D2FF}" type="parTrans" cxnId="{A8EDDE13-0213-43B1-B4F4-467E6CE131E6}">
      <dgm:prSet/>
      <dgm:spPr/>
      <dgm:t>
        <a:bodyPr/>
        <a:lstStyle/>
        <a:p>
          <a:endParaRPr lang="es-ES"/>
        </a:p>
      </dgm:t>
    </dgm:pt>
    <dgm:pt modelId="{854262DC-B662-4DF4-AE53-1B51155AB791}" type="sibTrans" cxnId="{A8EDDE13-0213-43B1-B4F4-467E6CE131E6}">
      <dgm:prSet/>
      <dgm:spPr/>
      <dgm:t>
        <a:bodyPr/>
        <a:lstStyle/>
        <a:p>
          <a:endParaRPr lang="es-ES"/>
        </a:p>
      </dgm:t>
    </dgm:pt>
    <dgm:pt modelId="{11689DCD-8D26-4AC4-8DDC-012751EB9862}" type="pres">
      <dgm:prSet presAssocID="{617323F0-929A-43CB-BA3B-FA209C60FB90}" presName="list" presStyleCnt="0">
        <dgm:presLayoutVars>
          <dgm:dir/>
          <dgm:animLvl val="lvl"/>
        </dgm:presLayoutVars>
      </dgm:prSet>
      <dgm:spPr/>
    </dgm:pt>
    <dgm:pt modelId="{84C3457E-E250-4597-BFA2-A458A543D72D}" type="pres">
      <dgm:prSet presAssocID="{8024CAB1-C577-4A59-97E0-9DFA7C5E50F7}" presName="posSpace" presStyleCnt="0"/>
      <dgm:spPr/>
    </dgm:pt>
    <dgm:pt modelId="{1BFB37BA-A045-443C-8EC7-EF89E5F48EBD}" type="pres">
      <dgm:prSet presAssocID="{8024CAB1-C577-4A59-97E0-9DFA7C5E50F7}" presName="vertFlow" presStyleCnt="0"/>
      <dgm:spPr/>
    </dgm:pt>
    <dgm:pt modelId="{1645F8A1-13F7-4782-9F32-AA603E05FCAD}" type="pres">
      <dgm:prSet presAssocID="{8024CAB1-C577-4A59-97E0-9DFA7C5E50F7}" presName="topSpace" presStyleCnt="0"/>
      <dgm:spPr/>
    </dgm:pt>
    <dgm:pt modelId="{26B63657-97C0-498D-A955-0933A68EFE24}" type="pres">
      <dgm:prSet presAssocID="{8024CAB1-C577-4A59-97E0-9DFA7C5E50F7}" presName="firstComp" presStyleCnt="0"/>
      <dgm:spPr/>
    </dgm:pt>
    <dgm:pt modelId="{066F6547-D035-42C1-81C7-B0F5CD91AD5C}" type="pres">
      <dgm:prSet presAssocID="{8024CAB1-C577-4A59-97E0-9DFA7C5E50F7}" presName="firstChild" presStyleLbl="bgAccFollowNode1" presStyleIdx="0" presStyleCnt="5" custScaleY="64872"/>
      <dgm:spPr/>
    </dgm:pt>
    <dgm:pt modelId="{F9433981-990E-4446-9EC2-FAA9F085F6CE}" type="pres">
      <dgm:prSet presAssocID="{8024CAB1-C577-4A59-97E0-9DFA7C5E50F7}" presName="firstChildTx" presStyleLbl="bgAccFollowNode1" presStyleIdx="0" presStyleCnt="5">
        <dgm:presLayoutVars>
          <dgm:bulletEnabled val="1"/>
        </dgm:presLayoutVars>
      </dgm:prSet>
      <dgm:spPr/>
    </dgm:pt>
    <dgm:pt modelId="{C3CFFD83-DE55-4B84-B0F5-632DCD024BB4}" type="pres">
      <dgm:prSet presAssocID="{9A54609B-D475-445D-86A5-3BBADDB26C3B}" presName="comp" presStyleCnt="0"/>
      <dgm:spPr/>
    </dgm:pt>
    <dgm:pt modelId="{EA227573-99A1-41C8-88FE-958EF38107D7}" type="pres">
      <dgm:prSet presAssocID="{9A54609B-D475-445D-86A5-3BBADDB26C3B}" presName="child" presStyleLbl="bgAccFollowNode1" presStyleIdx="1" presStyleCnt="5"/>
      <dgm:spPr/>
    </dgm:pt>
    <dgm:pt modelId="{800DA693-F3CF-4E16-AEE5-B57BB8C1A3A1}" type="pres">
      <dgm:prSet presAssocID="{9A54609B-D475-445D-86A5-3BBADDB26C3B}" presName="childTx" presStyleLbl="bgAccFollowNode1" presStyleIdx="1" presStyleCnt="5">
        <dgm:presLayoutVars>
          <dgm:bulletEnabled val="1"/>
        </dgm:presLayoutVars>
      </dgm:prSet>
      <dgm:spPr/>
    </dgm:pt>
    <dgm:pt modelId="{E2E1D897-79A9-4A65-ACA7-F966F430E285}" type="pres">
      <dgm:prSet presAssocID="{8024CAB1-C577-4A59-97E0-9DFA7C5E50F7}" presName="negSpace" presStyleCnt="0"/>
      <dgm:spPr/>
    </dgm:pt>
    <dgm:pt modelId="{82936198-18E0-4B21-A0B4-6285BB3C6648}" type="pres">
      <dgm:prSet presAssocID="{8024CAB1-C577-4A59-97E0-9DFA7C5E50F7}" presName="circle" presStyleLbl="node1" presStyleIdx="0" presStyleCnt="3" custScaleX="104576" custScaleY="104704"/>
      <dgm:spPr/>
    </dgm:pt>
    <dgm:pt modelId="{7266C060-0D45-446B-BEF2-32CBCC95F0B9}" type="pres">
      <dgm:prSet presAssocID="{60E6090B-33FA-49CB-B2DD-39AAC305D983}" presName="transSpace" presStyleCnt="0"/>
      <dgm:spPr/>
    </dgm:pt>
    <dgm:pt modelId="{82DBA6F8-6427-4045-957E-864803DEDC0E}" type="pres">
      <dgm:prSet presAssocID="{2841A066-4936-411D-9B5A-F1B8380226F1}" presName="posSpace" presStyleCnt="0"/>
      <dgm:spPr/>
    </dgm:pt>
    <dgm:pt modelId="{186D2EA2-93BC-48D5-A5AC-B2F4B4534E63}" type="pres">
      <dgm:prSet presAssocID="{2841A066-4936-411D-9B5A-F1B8380226F1}" presName="vertFlow" presStyleCnt="0"/>
      <dgm:spPr/>
    </dgm:pt>
    <dgm:pt modelId="{8C902A44-1BA4-40D6-BB78-CD6301F2BCFA}" type="pres">
      <dgm:prSet presAssocID="{2841A066-4936-411D-9B5A-F1B8380226F1}" presName="topSpace" presStyleCnt="0"/>
      <dgm:spPr/>
    </dgm:pt>
    <dgm:pt modelId="{FA4B2C1E-6C59-4B01-A3A9-12404F7AC818}" type="pres">
      <dgm:prSet presAssocID="{2841A066-4936-411D-9B5A-F1B8380226F1}" presName="firstComp" presStyleCnt="0"/>
      <dgm:spPr/>
    </dgm:pt>
    <dgm:pt modelId="{BC33504E-7BE8-4CA3-AC25-00609C536F3F}" type="pres">
      <dgm:prSet presAssocID="{2841A066-4936-411D-9B5A-F1B8380226F1}" presName="firstChild" presStyleLbl="bgAccFollowNode1" presStyleIdx="2" presStyleCnt="5" custScaleY="64503" custLinFactNeighborX="-11100"/>
      <dgm:spPr/>
    </dgm:pt>
    <dgm:pt modelId="{51237492-2918-43DE-9013-9020D0CBD644}" type="pres">
      <dgm:prSet presAssocID="{2841A066-4936-411D-9B5A-F1B8380226F1}" presName="firstChildTx" presStyleLbl="bgAccFollowNode1" presStyleIdx="2" presStyleCnt="5">
        <dgm:presLayoutVars>
          <dgm:bulletEnabled val="1"/>
        </dgm:presLayoutVars>
      </dgm:prSet>
      <dgm:spPr/>
    </dgm:pt>
    <dgm:pt modelId="{B18791FD-8C78-4059-95AA-E9D5101173F3}" type="pres">
      <dgm:prSet presAssocID="{3F057B3F-942A-448D-AF68-3757011A06CD}" presName="comp" presStyleCnt="0"/>
      <dgm:spPr/>
    </dgm:pt>
    <dgm:pt modelId="{B4E3BD58-32AA-4123-8B3E-A7F320C176DA}" type="pres">
      <dgm:prSet presAssocID="{3F057B3F-942A-448D-AF68-3757011A06CD}" presName="child" presStyleLbl="bgAccFollowNode1" presStyleIdx="3" presStyleCnt="5" custScaleY="92940" custLinFactNeighborX="-11100"/>
      <dgm:spPr/>
    </dgm:pt>
    <dgm:pt modelId="{E9FD419C-3979-48D9-B745-E1CEB9FFB2AF}" type="pres">
      <dgm:prSet presAssocID="{3F057B3F-942A-448D-AF68-3757011A06CD}" presName="childTx" presStyleLbl="bgAccFollowNode1" presStyleIdx="3" presStyleCnt="5">
        <dgm:presLayoutVars>
          <dgm:bulletEnabled val="1"/>
        </dgm:presLayoutVars>
      </dgm:prSet>
      <dgm:spPr/>
    </dgm:pt>
    <dgm:pt modelId="{24523FE5-B52E-4DDF-B955-347A1E24C5DF}" type="pres">
      <dgm:prSet presAssocID="{2841A066-4936-411D-9B5A-F1B8380226F1}" presName="negSpace" presStyleCnt="0"/>
      <dgm:spPr/>
    </dgm:pt>
    <dgm:pt modelId="{DDFEDC0A-191B-4422-AC4C-FAA62AE59F64}" type="pres">
      <dgm:prSet presAssocID="{2841A066-4936-411D-9B5A-F1B8380226F1}" presName="circle" presStyleLbl="node1" presStyleIdx="1" presStyleCnt="3" custScaleX="104322" custScaleY="104322" custLinFactNeighborX="-11100"/>
      <dgm:spPr/>
    </dgm:pt>
    <dgm:pt modelId="{6D37813F-F221-49A9-811F-2374A83BF897}" type="pres">
      <dgm:prSet presAssocID="{61429843-5DC7-491B-BEA9-2EB8CE45B98B}" presName="transSpace" presStyleCnt="0"/>
      <dgm:spPr/>
    </dgm:pt>
    <dgm:pt modelId="{86132801-2B22-4834-9E0D-40A73B60D1D2}" type="pres">
      <dgm:prSet presAssocID="{9DD147F5-3E29-4CB0-8790-D7374AE07179}" presName="posSpace" presStyleCnt="0"/>
      <dgm:spPr/>
    </dgm:pt>
    <dgm:pt modelId="{E2ED1A07-6A6F-46A1-9682-37306DC5846B}" type="pres">
      <dgm:prSet presAssocID="{9DD147F5-3E29-4CB0-8790-D7374AE07179}" presName="vertFlow" presStyleCnt="0"/>
      <dgm:spPr/>
    </dgm:pt>
    <dgm:pt modelId="{0E240341-D703-4833-8ABC-20082B1DAD32}" type="pres">
      <dgm:prSet presAssocID="{9DD147F5-3E29-4CB0-8790-D7374AE07179}" presName="topSpace" presStyleCnt="0"/>
      <dgm:spPr/>
    </dgm:pt>
    <dgm:pt modelId="{733633F8-03CD-4262-9EBB-341AC37CCC22}" type="pres">
      <dgm:prSet presAssocID="{9DD147F5-3E29-4CB0-8790-D7374AE07179}" presName="firstComp" presStyleCnt="0"/>
      <dgm:spPr/>
    </dgm:pt>
    <dgm:pt modelId="{E4BF2C7C-88ED-4665-A0C0-4446948FE1C3}" type="pres">
      <dgm:prSet presAssocID="{9DD147F5-3E29-4CB0-8790-D7374AE07179}" presName="firstChild" presStyleLbl="bgAccFollowNode1" presStyleIdx="4" presStyleCnt="5" custScaleY="69308" custLinFactNeighborX="-12580"/>
      <dgm:spPr/>
    </dgm:pt>
    <dgm:pt modelId="{327B7235-D90A-49A5-89D6-47497B8D3598}" type="pres">
      <dgm:prSet presAssocID="{9DD147F5-3E29-4CB0-8790-D7374AE07179}" presName="firstChildTx" presStyleLbl="bgAccFollowNode1" presStyleIdx="4" presStyleCnt="5">
        <dgm:presLayoutVars>
          <dgm:bulletEnabled val="1"/>
        </dgm:presLayoutVars>
      </dgm:prSet>
      <dgm:spPr/>
    </dgm:pt>
    <dgm:pt modelId="{058C1B79-D0D7-464A-BC45-7D811D3CC234}" type="pres">
      <dgm:prSet presAssocID="{9DD147F5-3E29-4CB0-8790-D7374AE07179}" presName="negSpace" presStyleCnt="0"/>
      <dgm:spPr/>
    </dgm:pt>
    <dgm:pt modelId="{4154D87F-D88C-4008-B0EC-5CCEFC5913CA}" type="pres">
      <dgm:prSet presAssocID="{9DD147F5-3E29-4CB0-8790-D7374AE07179}" presName="circle" presStyleLbl="node1" presStyleIdx="2" presStyleCnt="3" custScaleX="104832" custScaleY="104832" custLinFactNeighborX="-12580"/>
      <dgm:spPr/>
    </dgm:pt>
  </dgm:ptLst>
  <dgm:cxnLst>
    <dgm:cxn modelId="{BEA56606-3AC0-4D43-AABF-069DF89577AA}" type="presOf" srcId="{8024CAB1-C577-4A59-97E0-9DFA7C5E50F7}" destId="{82936198-18E0-4B21-A0B4-6285BB3C6648}" srcOrd="0" destOrd="0" presId="urn:microsoft.com/office/officeart/2005/8/layout/hList9"/>
    <dgm:cxn modelId="{A8EDDE13-0213-43B1-B4F4-467E6CE131E6}" srcId="{8024CAB1-C577-4A59-97E0-9DFA7C5E50F7}" destId="{9A54609B-D475-445D-86A5-3BBADDB26C3B}" srcOrd="1" destOrd="0" parTransId="{204CAE90-58D5-4CDF-87E3-64C0F0B1D2FF}" sibTransId="{854262DC-B662-4DF4-AE53-1B51155AB791}"/>
    <dgm:cxn modelId="{FA930014-6C34-477E-96E9-A76AB97A1D29}" srcId="{8024CAB1-C577-4A59-97E0-9DFA7C5E50F7}" destId="{08EAE472-4A6A-463D-BBB7-61A1545B6961}" srcOrd="0" destOrd="0" parTransId="{6024DF2A-6A90-4076-BFF0-A90AD82855DD}" sibTransId="{71A4C175-E2A6-4A33-B109-840BB96CF852}"/>
    <dgm:cxn modelId="{1C57CD15-B676-47F7-8B86-D2C5343B132B}" type="presOf" srcId="{08EAE472-4A6A-463D-BBB7-61A1545B6961}" destId="{F9433981-990E-4446-9EC2-FAA9F085F6CE}" srcOrd="1" destOrd="0" presId="urn:microsoft.com/office/officeart/2005/8/layout/hList9"/>
    <dgm:cxn modelId="{54626517-A175-4D76-8A50-1B72A1D97199}" type="presOf" srcId="{3F057B3F-942A-448D-AF68-3757011A06CD}" destId="{B4E3BD58-32AA-4123-8B3E-A7F320C176DA}" srcOrd="0" destOrd="0" presId="urn:microsoft.com/office/officeart/2005/8/layout/hList9"/>
    <dgm:cxn modelId="{D331B51F-0409-41D6-A402-39628C5674A7}" type="presOf" srcId="{AF57FA83-1D99-40EF-B12B-6D6E2C4DFEDF}" destId="{E4BF2C7C-88ED-4665-A0C0-4446948FE1C3}" srcOrd="0" destOrd="0" presId="urn:microsoft.com/office/officeart/2005/8/layout/hList9"/>
    <dgm:cxn modelId="{9B80FD27-10F6-4D78-85C1-3C66E510DC93}" srcId="{617323F0-929A-43CB-BA3B-FA209C60FB90}" destId="{2841A066-4936-411D-9B5A-F1B8380226F1}" srcOrd="1" destOrd="0" parTransId="{AA1D470C-5AC3-44D6-941F-7636E855C624}" sibTransId="{61429843-5DC7-491B-BEA9-2EB8CE45B98B}"/>
    <dgm:cxn modelId="{9DEC5932-61C6-4235-86FF-3AD9E8EF5793}" type="presOf" srcId="{9A54609B-D475-445D-86A5-3BBADDB26C3B}" destId="{800DA693-F3CF-4E16-AEE5-B57BB8C1A3A1}" srcOrd="1" destOrd="0" presId="urn:microsoft.com/office/officeart/2005/8/layout/hList9"/>
    <dgm:cxn modelId="{FE5ED635-7A29-46E7-BF28-4B4A458A70F2}" type="presOf" srcId="{9A54609B-D475-445D-86A5-3BBADDB26C3B}" destId="{EA227573-99A1-41C8-88FE-958EF38107D7}" srcOrd="0" destOrd="0" presId="urn:microsoft.com/office/officeart/2005/8/layout/hList9"/>
    <dgm:cxn modelId="{CA432937-0BF7-4061-ACB9-C332750EBAB3}" type="presOf" srcId="{8C51D912-4F88-489C-A06D-5D5E5895F7BC}" destId="{51237492-2918-43DE-9013-9020D0CBD644}" srcOrd="1" destOrd="0" presId="urn:microsoft.com/office/officeart/2005/8/layout/hList9"/>
    <dgm:cxn modelId="{170DCC3C-9C25-41F4-9BB4-E6DE64215DEF}" srcId="{2841A066-4936-411D-9B5A-F1B8380226F1}" destId="{8C51D912-4F88-489C-A06D-5D5E5895F7BC}" srcOrd="0" destOrd="0" parTransId="{C685BE16-2E6E-4AFB-B355-292DAFB344D6}" sibTransId="{F25C51CE-D221-46BA-97A2-8BDB5FF99648}"/>
    <dgm:cxn modelId="{199FE842-C00E-46DB-92FF-647C45470282}" type="presOf" srcId="{3F057B3F-942A-448D-AF68-3757011A06CD}" destId="{E9FD419C-3979-48D9-B745-E1CEB9FFB2AF}" srcOrd="1" destOrd="0" presId="urn:microsoft.com/office/officeart/2005/8/layout/hList9"/>
    <dgm:cxn modelId="{DF42E849-F791-471C-8D72-A47545FB606A}" srcId="{617323F0-929A-43CB-BA3B-FA209C60FB90}" destId="{8024CAB1-C577-4A59-97E0-9DFA7C5E50F7}" srcOrd="0" destOrd="0" parTransId="{DC70F793-1D35-4A31-BBD0-2935147DB2B7}" sibTransId="{60E6090B-33FA-49CB-B2DD-39AAC305D983}"/>
    <dgm:cxn modelId="{A43C774A-16C0-4AFB-A1F1-E1A171F1572A}" srcId="{617323F0-929A-43CB-BA3B-FA209C60FB90}" destId="{9DD147F5-3E29-4CB0-8790-D7374AE07179}" srcOrd="2" destOrd="0" parTransId="{4A2E784B-8214-411A-A97C-8AE2C51674BB}" sibTransId="{4ADA2982-3B18-46A5-8EC0-20540A83A132}"/>
    <dgm:cxn modelId="{DC494451-094E-40C7-9D2E-B67AEA597810}" type="presOf" srcId="{2841A066-4936-411D-9B5A-F1B8380226F1}" destId="{DDFEDC0A-191B-4422-AC4C-FAA62AE59F64}" srcOrd="0" destOrd="0" presId="urn:microsoft.com/office/officeart/2005/8/layout/hList9"/>
    <dgm:cxn modelId="{A05F068C-D4F8-4C9A-9399-F39EB2CBBF88}" type="presOf" srcId="{08EAE472-4A6A-463D-BBB7-61A1545B6961}" destId="{066F6547-D035-42C1-81C7-B0F5CD91AD5C}" srcOrd="0" destOrd="0" presId="urn:microsoft.com/office/officeart/2005/8/layout/hList9"/>
    <dgm:cxn modelId="{5617C29D-7F4D-406F-9602-F8C2B0B63AA5}" type="presOf" srcId="{617323F0-929A-43CB-BA3B-FA209C60FB90}" destId="{11689DCD-8D26-4AC4-8DDC-012751EB9862}" srcOrd="0" destOrd="0" presId="urn:microsoft.com/office/officeart/2005/8/layout/hList9"/>
    <dgm:cxn modelId="{6CACB59F-B10A-417C-99A4-E2653C40942D}" srcId="{2841A066-4936-411D-9B5A-F1B8380226F1}" destId="{3F057B3F-942A-448D-AF68-3757011A06CD}" srcOrd="1" destOrd="0" parTransId="{F0A67EF5-7A1A-4F02-A549-49318E4FB3B2}" sibTransId="{9FF6C09A-81B1-42E2-8CE0-6C2FB29730F3}"/>
    <dgm:cxn modelId="{67DCF4AA-5906-418D-AC10-BC7451A2CE09}" srcId="{9DD147F5-3E29-4CB0-8790-D7374AE07179}" destId="{AF57FA83-1D99-40EF-B12B-6D6E2C4DFEDF}" srcOrd="0" destOrd="0" parTransId="{1C2177D3-A1C2-4E01-9785-33B49A5606E3}" sibTransId="{541E4BB4-66EE-46DF-B9B2-04260EFDC791}"/>
    <dgm:cxn modelId="{693593C4-88A8-4E24-85CF-40BDA71919E4}" type="presOf" srcId="{9DD147F5-3E29-4CB0-8790-D7374AE07179}" destId="{4154D87F-D88C-4008-B0EC-5CCEFC5913CA}" srcOrd="0" destOrd="0" presId="urn:microsoft.com/office/officeart/2005/8/layout/hList9"/>
    <dgm:cxn modelId="{928FE7C4-C243-48F8-BA09-6945840F6B7B}" type="presOf" srcId="{AF57FA83-1D99-40EF-B12B-6D6E2C4DFEDF}" destId="{327B7235-D90A-49A5-89D6-47497B8D3598}" srcOrd="1" destOrd="0" presId="urn:microsoft.com/office/officeart/2005/8/layout/hList9"/>
    <dgm:cxn modelId="{5F2842C8-0002-486B-B30A-9EA4338DFA04}" type="presOf" srcId="{8C51D912-4F88-489C-A06D-5D5E5895F7BC}" destId="{BC33504E-7BE8-4CA3-AC25-00609C536F3F}" srcOrd="0" destOrd="0" presId="urn:microsoft.com/office/officeart/2005/8/layout/hList9"/>
    <dgm:cxn modelId="{3F43B19E-1BF4-4A75-BD29-D16848B44420}" type="presParOf" srcId="{11689DCD-8D26-4AC4-8DDC-012751EB9862}" destId="{84C3457E-E250-4597-BFA2-A458A543D72D}" srcOrd="0" destOrd="0" presId="urn:microsoft.com/office/officeart/2005/8/layout/hList9"/>
    <dgm:cxn modelId="{A59128E0-B24D-4D40-9B2A-B195DB321DB8}" type="presParOf" srcId="{11689DCD-8D26-4AC4-8DDC-012751EB9862}" destId="{1BFB37BA-A045-443C-8EC7-EF89E5F48EBD}" srcOrd="1" destOrd="0" presId="urn:microsoft.com/office/officeart/2005/8/layout/hList9"/>
    <dgm:cxn modelId="{60F37446-377B-4F7F-AF3A-A7E0E2E38C48}" type="presParOf" srcId="{1BFB37BA-A045-443C-8EC7-EF89E5F48EBD}" destId="{1645F8A1-13F7-4782-9F32-AA603E05FCAD}" srcOrd="0" destOrd="0" presId="urn:microsoft.com/office/officeart/2005/8/layout/hList9"/>
    <dgm:cxn modelId="{9BEA5113-C46E-444B-BB12-E468A71596BE}" type="presParOf" srcId="{1BFB37BA-A045-443C-8EC7-EF89E5F48EBD}" destId="{26B63657-97C0-498D-A955-0933A68EFE24}" srcOrd="1" destOrd="0" presId="urn:microsoft.com/office/officeart/2005/8/layout/hList9"/>
    <dgm:cxn modelId="{714BF766-CB10-4A0D-9A6C-123C152CFE62}" type="presParOf" srcId="{26B63657-97C0-498D-A955-0933A68EFE24}" destId="{066F6547-D035-42C1-81C7-B0F5CD91AD5C}" srcOrd="0" destOrd="0" presId="urn:microsoft.com/office/officeart/2005/8/layout/hList9"/>
    <dgm:cxn modelId="{7B8AB31B-4886-4764-B1DC-BB18D74B9465}" type="presParOf" srcId="{26B63657-97C0-498D-A955-0933A68EFE24}" destId="{F9433981-990E-4446-9EC2-FAA9F085F6CE}" srcOrd="1" destOrd="0" presId="urn:microsoft.com/office/officeart/2005/8/layout/hList9"/>
    <dgm:cxn modelId="{F4C69075-0FE6-43E6-AC3E-7E7A9F53CFC1}" type="presParOf" srcId="{1BFB37BA-A045-443C-8EC7-EF89E5F48EBD}" destId="{C3CFFD83-DE55-4B84-B0F5-632DCD024BB4}" srcOrd="2" destOrd="0" presId="urn:microsoft.com/office/officeart/2005/8/layout/hList9"/>
    <dgm:cxn modelId="{C2498ECC-1A8A-4E9D-BD18-BADC089A4CEA}" type="presParOf" srcId="{C3CFFD83-DE55-4B84-B0F5-632DCD024BB4}" destId="{EA227573-99A1-41C8-88FE-958EF38107D7}" srcOrd="0" destOrd="0" presId="urn:microsoft.com/office/officeart/2005/8/layout/hList9"/>
    <dgm:cxn modelId="{E2A23AC2-D030-48F3-A4E5-E8BA3376A17C}" type="presParOf" srcId="{C3CFFD83-DE55-4B84-B0F5-632DCD024BB4}" destId="{800DA693-F3CF-4E16-AEE5-B57BB8C1A3A1}" srcOrd="1" destOrd="0" presId="urn:microsoft.com/office/officeart/2005/8/layout/hList9"/>
    <dgm:cxn modelId="{F7D4F806-9D20-46E7-9779-CF666B893F70}" type="presParOf" srcId="{11689DCD-8D26-4AC4-8DDC-012751EB9862}" destId="{E2E1D897-79A9-4A65-ACA7-F966F430E285}" srcOrd="2" destOrd="0" presId="urn:microsoft.com/office/officeart/2005/8/layout/hList9"/>
    <dgm:cxn modelId="{12AEDBD8-9CCC-4998-B20E-C40B717E7953}" type="presParOf" srcId="{11689DCD-8D26-4AC4-8DDC-012751EB9862}" destId="{82936198-18E0-4B21-A0B4-6285BB3C6648}" srcOrd="3" destOrd="0" presId="urn:microsoft.com/office/officeart/2005/8/layout/hList9"/>
    <dgm:cxn modelId="{3056B4D8-9E8D-4812-9196-823CD0D29140}" type="presParOf" srcId="{11689DCD-8D26-4AC4-8DDC-012751EB9862}" destId="{7266C060-0D45-446B-BEF2-32CBCC95F0B9}" srcOrd="4" destOrd="0" presId="urn:microsoft.com/office/officeart/2005/8/layout/hList9"/>
    <dgm:cxn modelId="{E8EAF42B-46CA-4E78-99BF-31FE90590231}" type="presParOf" srcId="{11689DCD-8D26-4AC4-8DDC-012751EB9862}" destId="{82DBA6F8-6427-4045-957E-864803DEDC0E}" srcOrd="5" destOrd="0" presId="urn:microsoft.com/office/officeart/2005/8/layout/hList9"/>
    <dgm:cxn modelId="{E0F17AE8-73E3-45E3-A8CE-68E25AFCE4BE}" type="presParOf" srcId="{11689DCD-8D26-4AC4-8DDC-012751EB9862}" destId="{186D2EA2-93BC-48D5-A5AC-B2F4B4534E63}" srcOrd="6" destOrd="0" presId="urn:microsoft.com/office/officeart/2005/8/layout/hList9"/>
    <dgm:cxn modelId="{1ADD04E9-68C5-466A-A436-D47B46BF3C82}" type="presParOf" srcId="{186D2EA2-93BC-48D5-A5AC-B2F4B4534E63}" destId="{8C902A44-1BA4-40D6-BB78-CD6301F2BCFA}" srcOrd="0" destOrd="0" presId="urn:microsoft.com/office/officeart/2005/8/layout/hList9"/>
    <dgm:cxn modelId="{347C199F-788A-4AEE-A6D3-24B899B9217B}" type="presParOf" srcId="{186D2EA2-93BC-48D5-A5AC-B2F4B4534E63}" destId="{FA4B2C1E-6C59-4B01-A3A9-12404F7AC818}" srcOrd="1" destOrd="0" presId="urn:microsoft.com/office/officeart/2005/8/layout/hList9"/>
    <dgm:cxn modelId="{44BBD868-02E5-40A2-A384-9B51FAB37BB3}" type="presParOf" srcId="{FA4B2C1E-6C59-4B01-A3A9-12404F7AC818}" destId="{BC33504E-7BE8-4CA3-AC25-00609C536F3F}" srcOrd="0" destOrd="0" presId="urn:microsoft.com/office/officeart/2005/8/layout/hList9"/>
    <dgm:cxn modelId="{831B674B-BF29-4744-946C-B252E88090F0}" type="presParOf" srcId="{FA4B2C1E-6C59-4B01-A3A9-12404F7AC818}" destId="{51237492-2918-43DE-9013-9020D0CBD644}" srcOrd="1" destOrd="0" presId="urn:microsoft.com/office/officeart/2005/8/layout/hList9"/>
    <dgm:cxn modelId="{B0E1AC4E-6F3E-4398-81A9-769239CD489B}" type="presParOf" srcId="{186D2EA2-93BC-48D5-A5AC-B2F4B4534E63}" destId="{B18791FD-8C78-4059-95AA-E9D5101173F3}" srcOrd="2" destOrd="0" presId="urn:microsoft.com/office/officeart/2005/8/layout/hList9"/>
    <dgm:cxn modelId="{3E5C8793-6BBF-48E2-9979-E8609FD8BC3E}" type="presParOf" srcId="{B18791FD-8C78-4059-95AA-E9D5101173F3}" destId="{B4E3BD58-32AA-4123-8B3E-A7F320C176DA}" srcOrd="0" destOrd="0" presId="urn:microsoft.com/office/officeart/2005/8/layout/hList9"/>
    <dgm:cxn modelId="{747D3F41-F088-45BF-B9AF-CB349D42A3D4}" type="presParOf" srcId="{B18791FD-8C78-4059-95AA-E9D5101173F3}" destId="{E9FD419C-3979-48D9-B745-E1CEB9FFB2AF}" srcOrd="1" destOrd="0" presId="urn:microsoft.com/office/officeart/2005/8/layout/hList9"/>
    <dgm:cxn modelId="{0655ED49-F963-472B-85E9-F73A9DC93E66}" type="presParOf" srcId="{11689DCD-8D26-4AC4-8DDC-012751EB9862}" destId="{24523FE5-B52E-4DDF-B955-347A1E24C5DF}" srcOrd="7" destOrd="0" presId="urn:microsoft.com/office/officeart/2005/8/layout/hList9"/>
    <dgm:cxn modelId="{35C5BBD3-40AF-439A-99C8-9F5275FE0A42}" type="presParOf" srcId="{11689DCD-8D26-4AC4-8DDC-012751EB9862}" destId="{DDFEDC0A-191B-4422-AC4C-FAA62AE59F64}" srcOrd="8" destOrd="0" presId="urn:microsoft.com/office/officeart/2005/8/layout/hList9"/>
    <dgm:cxn modelId="{D4A8A688-C752-472B-BF2C-BD11DD0B4F81}" type="presParOf" srcId="{11689DCD-8D26-4AC4-8DDC-012751EB9862}" destId="{6D37813F-F221-49A9-811F-2374A83BF897}" srcOrd="9" destOrd="0" presId="urn:microsoft.com/office/officeart/2005/8/layout/hList9"/>
    <dgm:cxn modelId="{4780E68B-B082-423D-9C2B-83AFA41B0C69}" type="presParOf" srcId="{11689DCD-8D26-4AC4-8DDC-012751EB9862}" destId="{86132801-2B22-4834-9E0D-40A73B60D1D2}" srcOrd="10" destOrd="0" presId="urn:microsoft.com/office/officeart/2005/8/layout/hList9"/>
    <dgm:cxn modelId="{22CD39E7-9C8A-4A31-8B0C-861F55C1ECB5}" type="presParOf" srcId="{11689DCD-8D26-4AC4-8DDC-012751EB9862}" destId="{E2ED1A07-6A6F-46A1-9682-37306DC5846B}" srcOrd="11" destOrd="0" presId="urn:microsoft.com/office/officeart/2005/8/layout/hList9"/>
    <dgm:cxn modelId="{05E3A194-F47D-4A22-BF4B-D88AF9ABBD12}" type="presParOf" srcId="{E2ED1A07-6A6F-46A1-9682-37306DC5846B}" destId="{0E240341-D703-4833-8ABC-20082B1DAD32}" srcOrd="0" destOrd="0" presId="urn:microsoft.com/office/officeart/2005/8/layout/hList9"/>
    <dgm:cxn modelId="{9F281CA9-172F-473F-BD34-00CAA78837B5}" type="presParOf" srcId="{E2ED1A07-6A6F-46A1-9682-37306DC5846B}" destId="{733633F8-03CD-4262-9EBB-341AC37CCC22}" srcOrd="1" destOrd="0" presId="urn:microsoft.com/office/officeart/2005/8/layout/hList9"/>
    <dgm:cxn modelId="{E3F5BB67-1541-4886-A114-5D0C49B279B1}" type="presParOf" srcId="{733633F8-03CD-4262-9EBB-341AC37CCC22}" destId="{E4BF2C7C-88ED-4665-A0C0-4446948FE1C3}" srcOrd="0" destOrd="0" presId="urn:microsoft.com/office/officeart/2005/8/layout/hList9"/>
    <dgm:cxn modelId="{B33D6F9E-780A-4EE6-92C6-AA74DFE27EBE}" type="presParOf" srcId="{733633F8-03CD-4262-9EBB-341AC37CCC22}" destId="{327B7235-D90A-49A5-89D6-47497B8D3598}" srcOrd="1" destOrd="0" presId="urn:microsoft.com/office/officeart/2005/8/layout/hList9"/>
    <dgm:cxn modelId="{5264C525-1E77-47A9-BFFF-EA45CA8AE2CF}" type="presParOf" srcId="{11689DCD-8D26-4AC4-8DDC-012751EB9862}" destId="{058C1B79-D0D7-464A-BC45-7D811D3CC234}" srcOrd="12" destOrd="0" presId="urn:microsoft.com/office/officeart/2005/8/layout/hList9"/>
    <dgm:cxn modelId="{E47109AA-397B-4B14-84DB-33D81E31600D}" type="presParOf" srcId="{11689DCD-8D26-4AC4-8DDC-012751EB9862}" destId="{4154D87F-D88C-4008-B0EC-5CCEFC5913CA}" srcOrd="13" destOrd="0" presId="urn:microsoft.com/office/officeart/2005/8/layout/hList9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805017E-6089-4CF6-9A5D-A1BC69A40A83}">
      <dsp:nvSpPr>
        <dsp:cNvPr id="0" name=""/>
        <dsp:cNvSpPr/>
      </dsp:nvSpPr>
      <dsp:spPr>
        <a:xfrm rot="5400000">
          <a:off x="-411544" y="1386978"/>
          <a:ext cx="1815262" cy="219010"/>
        </a:xfrm>
        <a:prstGeom prst="rect">
          <a:avLst/>
        </a:prstGeom>
        <a:solidFill>
          <a:schemeClr val="accent2">
            <a:lumMod val="40000"/>
            <a:lumOff val="6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D373931-051B-4C85-9B1F-284D2FB2B528}">
      <dsp:nvSpPr>
        <dsp:cNvPr id="0" name=""/>
        <dsp:cNvSpPr/>
      </dsp:nvSpPr>
      <dsp:spPr>
        <a:xfrm>
          <a:off x="4483" y="226175"/>
          <a:ext cx="2433451" cy="1460070"/>
        </a:xfrm>
        <a:prstGeom prst="roundRect">
          <a:avLst>
            <a:gd name="adj" fmla="val 10000"/>
          </a:avLst>
        </a:prstGeom>
        <a:solidFill>
          <a:schemeClr val="accent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b="1" kern="1200" cap="none" spc="0" dirty="0" err="1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Opportunity</a:t>
          </a:r>
          <a:endParaRPr lang="es-ES" sz="2400" b="1" kern="1200" cap="none" spc="0" dirty="0">
            <a:ln w="0"/>
            <a:solidFill>
              <a:schemeClr val="bg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sp:txBody>
      <dsp:txXfrm>
        <a:off x="47247" y="268939"/>
        <a:ext cx="2347923" cy="1374542"/>
      </dsp:txXfrm>
    </dsp:sp>
    <dsp:sp modelId="{3DE6CA5B-2904-4FD4-BE0A-A3B1E22D3ED1}">
      <dsp:nvSpPr>
        <dsp:cNvPr id="0" name=""/>
        <dsp:cNvSpPr/>
      </dsp:nvSpPr>
      <dsp:spPr>
        <a:xfrm rot="5400000">
          <a:off x="-411544" y="3212067"/>
          <a:ext cx="1815262" cy="219010"/>
        </a:xfrm>
        <a:prstGeom prst="rect">
          <a:avLst/>
        </a:prstGeom>
        <a:solidFill>
          <a:schemeClr val="accent2">
            <a:lumMod val="40000"/>
            <a:lumOff val="6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584FCC0-96B1-4762-8CAE-4340D37F640C}">
      <dsp:nvSpPr>
        <dsp:cNvPr id="0" name=""/>
        <dsp:cNvSpPr/>
      </dsp:nvSpPr>
      <dsp:spPr>
        <a:xfrm>
          <a:off x="4483" y="2051264"/>
          <a:ext cx="2433451" cy="1460070"/>
        </a:xfrm>
        <a:prstGeom prst="roundRect">
          <a:avLst>
            <a:gd name="adj" fmla="val 10000"/>
          </a:avLst>
        </a:prstGeom>
        <a:solidFill>
          <a:schemeClr val="accent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b="1" kern="1200" cap="none" spc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Requirements</a:t>
          </a:r>
          <a:endParaRPr lang="es-ES" sz="2400" b="1" kern="1200" cap="none" spc="0" dirty="0">
            <a:ln w="0"/>
            <a:solidFill>
              <a:schemeClr val="bg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sp:txBody>
      <dsp:txXfrm>
        <a:off x="47247" y="2094028"/>
        <a:ext cx="2347923" cy="1374542"/>
      </dsp:txXfrm>
    </dsp:sp>
    <dsp:sp modelId="{36EB8CE1-418F-418B-BC27-2407E33E1189}">
      <dsp:nvSpPr>
        <dsp:cNvPr id="0" name=""/>
        <dsp:cNvSpPr/>
      </dsp:nvSpPr>
      <dsp:spPr>
        <a:xfrm>
          <a:off x="501000" y="4124611"/>
          <a:ext cx="3226664" cy="219010"/>
        </a:xfrm>
        <a:prstGeom prst="rect">
          <a:avLst/>
        </a:prstGeom>
        <a:solidFill>
          <a:schemeClr val="accent2">
            <a:lumMod val="40000"/>
            <a:lumOff val="6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B84F204-FD5B-4404-8770-06F7D9F40B2C}">
      <dsp:nvSpPr>
        <dsp:cNvPr id="0" name=""/>
        <dsp:cNvSpPr/>
      </dsp:nvSpPr>
      <dsp:spPr>
        <a:xfrm>
          <a:off x="4483" y="3876353"/>
          <a:ext cx="2433451" cy="1460070"/>
        </a:xfrm>
        <a:prstGeom prst="roundRect">
          <a:avLst>
            <a:gd name="adj" fmla="val 10000"/>
          </a:avLst>
        </a:prstGeom>
        <a:solidFill>
          <a:schemeClr val="accent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b="1" kern="1200" cap="none" spc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Adequacy</a:t>
          </a:r>
          <a:endParaRPr lang="es-ES" sz="2400" b="1" kern="1200" cap="none" spc="0" dirty="0">
            <a:ln w="0"/>
            <a:solidFill>
              <a:schemeClr val="bg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sp:txBody>
      <dsp:txXfrm>
        <a:off x="47247" y="3919117"/>
        <a:ext cx="2347923" cy="1374542"/>
      </dsp:txXfrm>
    </dsp:sp>
    <dsp:sp modelId="{8BEA8763-5494-40AE-A72A-4F727AA33A2B}">
      <dsp:nvSpPr>
        <dsp:cNvPr id="0" name=""/>
        <dsp:cNvSpPr/>
      </dsp:nvSpPr>
      <dsp:spPr>
        <a:xfrm rot="16200000">
          <a:off x="2824946" y="3212067"/>
          <a:ext cx="1815262" cy="219010"/>
        </a:xfrm>
        <a:prstGeom prst="rect">
          <a:avLst/>
        </a:prstGeom>
        <a:solidFill>
          <a:schemeClr val="accent2">
            <a:lumMod val="40000"/>
            <a:lumOff val="6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196DBDF-0BCC-4EFC-BF87-1BD4F3A14D23}">
      <dsp:nvSpPr>
        <dsp:cNvPr id="0" name=""/>
        <dsp:cNvSpPr/>
      </dsp:nvSpPr>
      <dsp:spPr>
        <a:xfrm>
          <a:off x="3240974" y="3876353"/>
          <a:ext cx="2433451" cy="1460070"/>
        </a:xfrm>
        <a:prstGeom prst="roundRect">
          <a:avLst>
            <a:gd name="adj" fmla="val 10000"/>
          </a:avLst>
        </a:prstGeom>
        <a:solidFill>
          <a:schemeClr val="accent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b="1" kern="1200" cap="none" spc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Test</a:t>
          </a:r>
          <a:endParaRPr lang="es-ES" sz="2400" b="1" kern="1200" cap="none" spc="0" dirty="0">
            <a:ln w="0"/>
            <a:solidFill>
              <a:schemeClr val="bg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sp:txBody>
      <dsp:txXfrm>
        <a:off x="3283738" y="3919117"/>
        <a:ext cx="2347923" cy="1374542"/>
      </dsp:txXfrm>
    </dsp:sp>
    <dsp:sp modelId="{854EBF7E-502E-4983-B68D-2AF3D7ED936D}">
      <dsp:nvSpPr>
        <dsp:cNvPr id="0" name=""/>
        <dsp:cNvSpPr/>
      </dsp:nvSpPr>
      <dsp:spPr>
        <a:xfrm rot="16200000">
          <a:off x="2824946" y="1386978"/>
          <a:ext cx="1815262" cy="219010"/>
        </a:xfrm>
        <a:prstGeom prst="rect">
          <a:avLst/>
        </a:prstGeom>
        <a:solidFill>
          <a:schemeClr val="accent2">
            <a:lumMod val="40000"/>
            <a:lumOff val="6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E8C22C3-5BA4-45BA-BE04-6394D4E64E54}">
      <dsp:nvSpPr>
        <dsp:cNvPr id="0" name=""/>
        <dsp:cNvSpPr/>
      </dsp:nvSpPr>
      <dsp:spPr>
        <a:xfrm>
          <a:off x="3240974" y="2051264"/>
          <a:ext cx="2433451" cy="1460070"/>
        </a:xfrm>
        <a:prstGeom prst="roundRect">
          <a:avLst>
            <a:gd name="adj" fmla="val 10000"/>
          </a:avLst>
        </a:prstGeom>
        <a:solidFill>
          <a:schemeClr val="accent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b="1" kern="1200" cap="none" spc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Validation</a:t>
          </a:r>
          <a:endParaRPr lang="es-ES" sz="2400" b="1" kern="1200" cap="none" spc="0" dirty="0">
            <a:ln w="0"/>
            <a:solidFill>
              <a:schemeClr val="bg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sp:txBody>
      <dsp:txXfrm>
        <a:off x="3283738" y="2094028"/>
        <a:ext cx="2347923" cy="1374542"/>
      </dsp:txXfrm>
    </dsp:sp>
    <dsp:sp modelId="{590E4D7E-FDF2-4BC8-8929-155B3EF75FCB}">
      <dsp:nvSpPr>
        <dsp:cNvPr id="0" name=""/>
        <dsp:cNvSpPr/>
      </dsp:nvSpPr>
      <dsp:spPr>
        <a:xfrm>
          <a:off x="3737490" y="474434"/>
          <a:ext cx="3226664" cy="219010"/>
        </a:xfrm>
        <a:prstGeom prst="rect">
          <a:avLst/>
        </a:prstGeom>
        <a:solidFill>
          <a:schemeClr val="accent2">
            <a:lumMod val="40000"/>
            <a:lumOff val="6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0CCF11E-3A7E-4170-97F3-52AB32E76E77}">
      <dsp:nvSpPr>
        <dsp:cNvPr id="0" name=""/>
        <dsp:cNvSpPr/>
      </dsp:nvSpPr>
      <dsp:spPr>
        <a:xfrm>
          <a:off x="3240974" y="226175"/>
          <a:ext cx="2433451" cy="1460070"/>
        </a:xfrm>
        <a:prstGeom prst="roundRect">
          <a:avLst>
            <a:gd name="adj" fmla="val 10000"/>
          </a:avLst>
        </a:prstGeom>
        <a:solidFill>
          <a:schemeClr val="accent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b="1" kern="1200" cap="none" spc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Sustainable?</a:t>
          </a:r>
          <a:endParaRPr lang="es-ES" sz="2400" b="1" kern="1200" cap="none" spc="0" dirty="0">
            <a:ln w="0"/>
            <a:solidFill>
              <a:schemeClr val="bg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sp:txBody>
      <dsp:txXfrm>
        <a:off x="3283738" y="268939"/>
        <a:ext cx="2347923" cy="1374542"/>
      </dsp:txXfrm>
    </dsp:sp>
    <dsp:sp modelId="{E9323895-053F-45A2-B394-983D620D0F97}">
      <dsp:nvSpPr>
        <dsp:cNvPr id="0" name=""/>
        <dsp:cNvSpPr/>
      </dsp:nvSpPr>
      <dsp:spPr>
        <a:xfrm rot="5400000">
          <a:off x="6061436" y="1386978"/>
          <a:ext cx="1815262" cy="219010"/>
        </a:xfrm>
        <a:prstGeom prst="rect">
          <a:avLst/>
        </a:prstGeom>
        <a:solidFill>
          <a:schemeClr val="accent2">
            <a:lumMod val="40000"/>
            <a:lumOff val="6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A116CB7-2762-484D-86CC-4ECE7B4FB9B6}">
      <dsp:nvSpPr>
        <dsp:cNvPr id="0" name=""/>
        <dsp:cNvSpPr/>
      </dsp:nvSpPr>
      <dsp:spPr>
        <a:xfrm>
          <a:off x="6477464" y="226175"/>
          <a:ext cx="2433451" cy="1460070"/>
        </a:xfrm>
        <a:prstGeom prst="roundRect">
          <a:avLst>
            <a:gd name="adj" fmla="val 10000"/>
          </a:avLst>
        </a:prstGeom>
        <a:solidFill>
          <a:schemeClr val="accent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b="1" kern="1200" cap="none" spc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Implementation</a:t>
          </a:r>
          <a:endParaRPr lang="es-ES" sz="2400" b="1" kern="1200" cap="none" spc="0" dirty="0">
            <a:ln w="0"/>
            <a:solidFill>
              <a:schemeClr val="bg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sp:txBody>
      <dsp:txXfrm>
        <a:off x="6520228" y="268939"/>
        <a:ext cx="2347923" cy="1374542"/>
      </dsp:txXfrm>
    </dsp:sp>
    <dsp:sp modelId="{633B0E44-76A4-4AE8-A6F5-15CB548506FA}">
      <dsp:nvSpPr>
        <dsp:cNvPr id="0" name=""/>
        <dsp:cNvSpPr/>
      </dsp:nvSpPr>
      <dsp:spPr>
        <a:xfrm>
          <a:off x="6477464" y="2051264"/>
          <a:ext cx="2433451" cy="1460070"/>
        </a:xfrm>
        <a:prstGeom prst="roundRect">
          <a:avLst>
            <a:gd name="adj" fmla="val 10000"/>
          </a:avLst>
        </a:prstGeom>
        <a:solidFill>
          <a:schemeClr val="accent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b="1" kern="1200" cap="none" spc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Regulatory framework</a:t>
          </a:r>
          <a:endParaRPr lang="es-ES" sz="2400" b="1" kern="1200" cap="none" spc="0" dirty="0">
            <a:ln w="0"/>
            <a:solidFill>
              <a:schemeClr val="bg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sp:txBody>
      <dsp:txXfrm>
        <a:off x="6520228" y="2094028"/>
        <a:ext cx="2347923" cy="137454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66F6547-D035-42C1-81C7-B0F5CD91AD5C}">
      <dsp:nvSpPr>
        <dsp:cNvPr id="0" name=""/>
        <dsp:cNvSpPr/>
      </dsp:nvSpPr>
      <dsp:spPr>
        <a:xfrm>
          <a:off x="694543" y="492476"/>
          <a:ext cx="1298599" cy="561899"/>
        </a:xfrm>
        <a:prstGeom prst="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85344" rIns="85344" bIns="85344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0" i="1" kern="1200" noProof="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Conservative approach</a:t>
          </a:r>
        </a:p>
      </dsp:txBody>
      <dsp:txXfrm>
        <a:off x="902319" y="492476"/>
        <a:ext cx="1090823" cy="561899"/>
      </dsp:txXfrm>
    </dsp:sp>
    <dsp:sp modelId="{EA227573-99A1-41C8-88FE-958EF38107D7}">
      <dsp:nvSpPr>
        <dsp:cNvPr id="0" name=""/>
        <dsp:cNvSpPr/>
      </dsp:nvSpPr>
      <dsp:spPr>
        <a:xfrm>
          <a:off x="694543" y="1054376"/>
          <a:ext cx="1298599" cy="866166"/>
        </a:xfrm>
        <a:prstGeom prst="rect">
          <a:avLst/>
        </a:prstGeom>
        <a:solidFill>
          <a:schemeClr val="accent3">
            <a:tint val="40000"/>
            <a:alpha val="90000"/>
            <a:hueOff val="2679213"/>
            <a:satOff val="-3448"/>
            <a:lumOff val="-269"/>
            <a:alphaOff val="0"/>
          </a:schemeClr>
        </a:solidFill>
        <a:ln w="9525" cap="flat" cmpd="sng" algn="ctr">
          <a:solidFill>
            <a:schemeClr val="accent3">
              <a:tint val="40000"/>
              <a:alpha val="90000"/>
              <a:hueOff val="2679213"/>
              <a:satOff val="-3448"/>
              <a:lumOff val="-269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85344" rIns="85344" bIns="85344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0" i="1" kern="1200" noProof="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Inefficient logistics</a:t>
          </a:r>
        </a:p>
      </dsp:txBody>
      <dsp:txXfrm>
        <a:off x="902319" y="1054376"/>
        <a:ext cx="1090823" cy="866166"/>
      </dsp:txXfrm>
    </dsp:sp>
    <dsp:sp modelId="{82936198-18E0-4B21-A0B4-6285BB3C6648}">
      <dsp:nvSpPr>
        <dsp:cNvPr id="0" name=""/>
        <dsp:cNvSpPr/>
      </dsp:nvSpPr>
      <dsp:spPr>
        <a:xfrm>
          <a:off x="1957" y="146183"/>
          <a:ext cx="905349" cy="906457"/>
        </a:xfrm>
        <a:prstGeom prst="ellipse">
          <a:avLst/>
        </a:prstGeom>
        <a:solidFill>
          <a:srgbClr val="99CC00"/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000" kern="12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SCENARIO 1</a:t>
          </a:r>
        </a:p>
      </dsp:txBody>
      <dsp:txXfrm>
        <a:off x="134542" y="278931"/>
        <a:ext cx="640179" cy="640961"/>
      </dsp:txXfrm>
    </dsp:sp>
    <dsp:sp modelId="{BC33504E-7BE8-4CA3-AC25-00609C536F3F}">
      <dsp:nvSpPr>
        <dsp:cNvPr id="0" name=""/>
        <dsp:cNvSpPr/>
      </dsp:nvSpPr>
      <dsp:spPr>
        <a:xfrm>
          <a:off x="2754348" y="492476"/>
          <a:ext cx="1298599" cy="558703"/>
        </a:xfrm>
        <a:prstGeom prst="rect">
          <a:avLst/>
        </a:prstGeom>
        <a:solidFill>
          <a:schemeClr val="accent3">
            <a:tint val="40000"/>
            <a:alpha val="90000"/>
            <a:hueOff val="5358427"/>
            <a:satOff val="-6896"/>
            <a:lumOff val="-537"/>
            <a:alphaOff val="0"/>
          </a:schemeClr>
        </a:solidFill>
        <a:ln w="9525" cap="flat" cmpd="sng" algn="ctr">
          <a:solidFill>
            <a:schemeClr val="accent3">
              <a:tint val="40000"/>
              <a:alpha val="90000"/>
              <a:hueOff val="5358427"/>
              <a:satOff val="-6896"/>
              <a:lumOff val="-537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85344" rIns="85344" bIns="85344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0" i="1" kern="1200" noProof="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Realistic approach</a:t>
          </a:r>
        </a:p>
      </dsp:txBody>
      <dsp:txXfrm>
        <a:off x="2962124" y="492476"/>
        <a:ext cx="1090823" cy="558703"/>
      </dsp:txXfrm>
    </dsp:sp>
    <dsp:sp modelId="{B4E3BD58-32AA-4123-8B3E-A7F320C176DA}">
      <dsp:nvSpPr>
        <dsp:cNvPr id="0" name=""/>
        <dsp:cNvSpPr/>
      </dsp:nvSpPr>
      <dsp:spPr>
        <a:xfrm>
          <a:off x="2754348" y="1051180"/>
          <a:ext cx="1298599" cy="805014"/>
        </a:xfrm>
        <a:prstGeom prst="rect">
          <a:avLst/>
        </a:prstGeom>
        <a:solidFill>
          <a:schemeClr val="accent3">
            <a:tint val="40000"/>
            <a:alpha val="90000"/>
            <a:hueOff val="8037640"/>
            <a:satOff val="-10345"/>
            <a:lumOff val="-806"/>
            <a:alphaOff val="0"/>
          </a:schemeClr>
        </a:solidFill>
        <a:ln w="9525" cap="flat" cmpd="sng" algn="ctr">
          <a:solidFill>
            <a:schemeClr val="accent3">
              <a:tint val="40000"/>
              <a:alpha val="90000"/>
              <a:hueOff val="8037640"/>
              <a:satOff val="-10345"/>
              <a:lumOff val="-806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85344" rIns="85344" bIns="85344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0" i="1" kern="1200" noProof="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Efficient logistics</a:t>
          </a:r>
        </a:p>
      </dsp:txBody>
      <dsp:txXfrm>
        <a:off x="2962124" y="1051180"/>
        <a:ext cx="1090823" cy="805014"/>
      </dsp:txXfrm>
    </dsp:sp>
    <dsp:sp modelId="{DDFEDC0A-191B-4422-AC4C-FAA62AE59F64}">
      <dsp:nvSpPr>
        <dsp:cNvPr id="0" name=""/>
        <dsp:cNvSpPr/>
      </dsp:nvSpPr>
      <dsp:spPr>
        <a:xfrm>
          <a:off x="2061761" y="146183"/>
          <a:ext cx="903150" cy="903150"/>
        </a:xfrm>
        <a:prstGeom prst="ellipse">
          <a:avLst/>
        </a:prstGeom>
        <a:solidFill>
          <a:schemeClr val="accent3">
            <a:lumMod val="7500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000" b="0" kern="120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SCENARIO 2</a:t>
          </a:r>
        </a:p>
      </dsp:txBody>
      <dsp:txXfrm>
        <a:off x="2194024" y="278446"/>
        <a:ext cx="638624" cy="638624"/>
      </dsp:txXfrm>
    </dsp:sp>
    <dsp:sp modelId="{E4BF2C7C-88ED-4665-A0C0-4446948FE1C3}">
      <dsp:nvSpPr>
        <dsp:cNvPr id="0" name=""/>
        <dsp:cNvSpPr/>
      </dsp:nvSpPr>
      <dsp:spPr>
        <a:xfrm>
          <a:off x="4936879" y="492476"/>
          <a:ext cx="1298599" cy="600322"/>
        </a:xfrm>
        <a:prstGeom prst="rect">
          <a:avLst/>
        </a:prstGeom>
        <a:solidFill>
          <a:schemeClr val="accent3">
            <a:tint val="40000"/>
            <a:alpha val="90000"/>
            <a:hueOff val="10716854"/>
            <a:satOff val="-13793"/>
            <a:lumOff val="-1075"/>
            <a:alphaOff val="0"/>
          </a:schemeClr>
        </a:solidFill>
        <a:ln w="9525" cap="flat" cmpd="sng" algn="ctr">
          <a:solidFill>
            <a:schemeClr val="accent3">
              <a:tint val="40000"/>
              <a:alpha val="90000"/>
              <a:hueOff val="10716854"/>
              <a:satOff val="-13793"/>
              <a:lumOff val="-1075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85344" rIns="85344" bIns="85344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0" i="1" kern="1200" noProof="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Transport by ship</a:t>
          </a:r>
        </a:p>
      </dsp:txBody>
      <dsp:txXfrm>
        <a:off x="5144654" y="492476"/>
        <a:ext cx="1090823" cy="600322"/>
      </dsp:txXfrm>
    </dsp:sp>
    <dsp:sp modelId="{4154D87F-D88C-4008-B0EC-5CCEFC5913CA}">
      <dsp:nvSpPr>
        <dsp:cNvPr id="0" name=""/>
        <dsp:cNvSpPr/>
      </dsp:nvSpPr>
      <dsp:spPr>
        <a:xfrm>
          <a:off x="4157165" y="146183"/>
          <a:ext cx="907565" cy="907565"/>
        </a:xfrm>
        <a:prstGeom prst="ellipse">
          <a:avLst/>
        </a:prstGeom>
        <a:solidFill>
          <a:srgbClr val="00B050"/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000" b="0" kern="120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SCENARIO 3</a:t>
          </a:r>
        </a:p>
      </dsp:txBody>
      <dsp:txXfrm>
        <a:off x="4290075" y="279093"/>
        <a:ext cx="641745" cy="64174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bProcess4">
  <dgm:title val=""/>
  <dgm:desc val=""/>
  <dgm:catLst>
    <dgm:cat type="process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  <dgm:pt modelId="7">
          <dgm:prSet phldr="1"/>
        </dgm:pt>
        <dgm:pt modelId="8">
          <dgm:prSet phldr="1"/>
        </dgm:pt>
        <dgm:pt modelId="9">
          <dgm:prSet phldr="1"/>
        </dgm:pt>
      </dgm:ptLst>
      <dgm:cxnLst>
        <dgm:cxn modelId="10" srcId="0" destId="1" srcOrd="0" destOrd="0"/>
        <dgm:cxn modelId="11" srcId="0" destId="2" srcOrd="1" destOrd="0"/>
        <dgm:cxn modelId="12" srcId="0" destId="3" srcOrd="2" destOrd="0"/>
        <dgm:cxn modelId="13" srcId="0" destId="4" srcOrd="3" destOrd="0"/>
        <dgm:cxn modelId="14" srcId="0" destId="5" srcOrd="4" destOrd="0"/>
        <dgm:cxn modelId="15" srcId="0" destId="6" srcOrd="5" destOrd="0"/>
        <dgm:cxn modelId="16" srcId="0" destId="7" srcOrd="6" destOrd="0"/>
        <dgm:cxn modelId="17" srcId="0" destId="8" srcOrd="7" destOrd="0"/>
        <dgm:cxn modelId="18" srcId="0" destId="9" srcOrd="8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/>
    </dgm:varLst>
    <dgm:choose name="Name1">
      <dgm:if name="Name2" func="var" arg="dir" op="equ" val="norm">
        <dgm:alg type="snake">
          <dgm:param type="grDir" val="tL"/>
          <dgm:param type="flowDir" val="col"/>
          <dgm:param type="contDir" val="revDir"/>
          <dgm:param type="bkpt" val="bal"/>
        </dgm:alg>
      </dgm:if>
      <dgm:else name="Name3">
        <dgm:alg type="snake">
          <dgm:param type="grDir" val="tR"/>
          <dgm:param type="flowDir" val="col"/>
          <dgm:param type="contDir" val="revDir"/>
          <dgm:param type="bkpt" val="bal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w" fact="0.6"/>
      <dgm:constr type="h" for="ch" forName="sibTrans" refType="h" refFor="ch" refForName="compNode" op="equ" fact="0.25"/>
      <dgm:constr type="sp" refType="w" fact="0.33"/>
      <dgm:constr type="primFontSz" for="des" forName="node" op="equ" val="65"/>
    </dgm:constrLst>
    <dgm:ruleLst/>
    <dgm:forEach name="nodes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axis="self" func="var" arg="dir" op="equ" val="norm">
            <dgm:constrLst>
              <dgm:constr type="l" for="ch" forName="dummyConnPt" refType="w" fact="0.2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if>
          <dgm:else name="Name6">
            <dgm:constrLst>
              <dgm:constr type="l" for="ch" forName="dummyConnPt" refType="w" fact="0.8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else>
        </dgm:choose>
        <dgm:ruleLst/>
        <dgm:layoutNode name="dummyConnPt" styleLbl="node1" moveWith="node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node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  <dgm:constr type="primFontSz" val="65"/>
          </dgm:constrLst>
          <dgm:ruleLst>
            <dgm:rule type="primFontSz" val="5" fact="NaN" max="NaN"/>
          </dgm:ruleLst>
        </dgm:layoutNode>
      </dgm:layoutNode>
      <dgm:forEach name="sibTransForEach" axis="followSib" cnt="1">
        <dgm:layoutNode name="sibTrans" styleLbl="bgSibTrans2D1">
          <dgm:choose name="Name7">
            <dgm:if name="Name8" axis="self" func="var" arg="dir" op="equ" val="norm">
              <dgm:alg type="conn">
                <dgm:param type="srcNode" val="dummyConnPt"/>
                <dgm:param type="dstNode" val="dummyConnPt"/>
                <dgm:param type="begPts" val="bCtr, midR, tCtr"/>
                <dgm:param type="endPts" val="tCtr, midL, bCtr"/>
                <dgm:param type="begSty" val="noArr"/>
                <dgm:param type="endSty" val="noArr"/>
              </dgm:alg>
            </dgm:if>
            <dgm:else name="Name9">
              <dgm:alg type="conn">
                <dgm:param type="srcNode" val="dummyConnPt"/>
                <dgm:param type="dstNode" val="dummyConnPt"/>
                <dgm:param type="begPts" val="bCtr, midL, tCtr"/>
                <dgm:param type="endPts" val="tCtr, midR, bCtr"/>
                <dgm:param type="begSty" val="noArr"/>
                <dgm:param type="endSty" val="noAr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/>
            <dgm:constr type="endPad"/>
          </dgm:constrLst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9">
  <dgm:title val=""/>
  <dgm:desc val=""/>
  <dgm:catLst>
    <dgm:cat type="list" pri="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3" srcId="0" destId="1" srcOrd="0" destOrd="0"/>
        <dgm:cxn modelId="4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2"/>
        <dgm:pt modelId="21"/>
        <dgm:pt modelId="22"/>
        <dgm:pt modelId="23"/>
        <dgm:pt modelId="24"/>
        <dgm:pt modelId="3"/>
        <dgm:pt modelId="31"/>
        <dgm:pt modelId="32"/>
        <dgm:pt modelId="33"/>
        <dgm:pt modelId="34"/>
      </dgm:ptLst>
      <dgm:cxnLst>
        <dgm:cxn modelId="4" srcId="0" destId="1" srcOrd="0" destOrd="0"/>
        <dgm:cxn modelId="5" srcId="0" destId="2" srcOrd="1" destOrd="0"/>
        <dgm:cxn modelId="6" srcId="0" destId="3" srcOrd="1" destOrd="0"/>
        <dgm:cxn modelId="15" srcId="1" destId="11" srcOrd="0" destOrd="0"/>
        <dgm:cxn modelId="16" srcId="1" destId="12" srcOrd="0" destOrd="0"/>
        <dgm:cxn modelId="17" srcId="1" destId="13" srcOrd="0" destOrd="0"/>
        <dgm:cxn modelId="18" srcId="1" destId="14" srcOrd="0" destOrd="0"/>
        <dgm:cxn modelId="25" srcId="2" destId="21" srcOrd="0" destOrd="0"/>
        <dgm:cxn modelId="26" srcId="2" destId="22" srcOrd="0" destOrd="0"/>
        <dgm:cxn modelId="27" srcId="2" destId="23" srcOrd="0" destOrd="0"/>
        <dgm:cxn modelId="28" srcId="2" destId="24" srcOrd="0" destOrd="0"/>
        <dgm:cxn modelId="35" srcId="3" destId="31" srcOrd="0" destOrd="0"/>
        <dgm:cxn modelId="36" srcId="3" destId="32" srcOrd="0" destOrd="0"/>
        <dgm:cxn modelId="37" srcId="3" destId="33" srcOrd="0" destOrd="0"/>
        <dgm:cxn modelId="38" srcId="3" destId="34" srcOrd="0" destOrd="0"/>
      </dgm:cxnLst>
      <dgm:bg/>
      <dgm:whole/>
    </dgm:dataModel>
  </dgm:clrData>
  <dgm:layoutNode name="list">
    <dgm:varLst>
      <dgm:dir/>
      <dgm:animLvl val="lvl"/>
    </dgm:varLst>
    <dgm:choose name="Name0">
      <dgm:if name="Name1" func="var" arg="dir" op="equ" val="norm">
        <dgm:alg type="lin">
          <dgm:param type="linDir" val="fromL"/>
          <dgm:param type="fallback" val="2D"/>
          <dgm:param type="nodeVertAlign" val="t"/>
        </dgm:alg>
      </dgm:if>
      <dgm:else name="Name2">
        <dgm:alg type="lin">
          <dgm:param type="linDir" val="fromR"/>
          <dgm:param type="fallback" val="2D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ircle" refType="w" fact="0.5"/>
      <dgm:constr type="w" for="ch" forName="vertFlow" refType="w" fact="0.75"/>
      <dgm:constr type="h" for="des" forName="firstComp" refType="w" refFor="ch" refForName="vertFlow" fact="0.667"/>
      <dgm:constr type="h" for="des" forName="comp" refType="h" refFor="des" refForName="firstComp" op="equ"/>
      <dgm:constr type="h" for="des" forName="topSpace" refType="w" refFor="ch" refForName="circle" op="equ" fact="0.4"/>
      <dgm:constr type="w" for="ch" forName="posSpace" refType="w" fact="0.4"/>
      <dgm:constr type="w" for="ch" forName="negSpace" refType="w" fact="-1.15"/>
      <dgm:constr type="w" for="ch" forName="transSpace" refType="w" fact="0.75"/>
      <dgm:constr type="primFontSz" for="ch" forName="circle" op="equ" val="65"/>
      <dgm:constr type="primFontSz" for="des" forName="firstChildTx" val="65"/>
      <dgm:constr type="primFontSz" for="des" forName="childTx" refType="primFontSz" refFor="des" refForName="firstChildTx" op="equ"/>
    </dgm:constrLst>
    <dgm:ruleLst/>
    <dgm:forEach name="Name3" axis="ch" ptType="node">
      <dgm:layoutNode name="pos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vertFlow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firstComp" refType="w"/>
          <dgm:constr type="w" for="ch" forName="comp" refType="w"/>
        </dgm:constrLst>
        <dgm:ruleLst/>
        <dgm:layoutNode name="top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firstComp">
          <dgm:alg type="composite"/>
          <dgm:shape xmlns:r="http://schemas.openxmlformats.org/officeDocument/2006/relationships" r:blip="">
            <dgm:adjLst/>
          </dgm:shape>
          <dgm:presOf/>
          <dgm:choose name="Name4">
            <dgm:if name="Name5" func="var" arg="dir" op="equ" val="norm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 refType="w" fact="0.16"/>
                <dgm:constr type="r" for="ch" forName="firstChildTx" refType="w"/>
                <dgm:constr type="h" for="ch" forName="firstChildTx" refFor="ch" refForName="firstChild" op="equ"/>
              </dgm:constrLst>
            </dgm:if>
            <dgm:else name="Name6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/>
                <dgm:constr type="r" for="ch" forName="firstChildTx" refType="w" fact="0.825"/>
                <dgm:constr type="h" for="ch" forName="firstChildTx" refFor="ch" refForName="firstChild" op="equ"/>
              </dgm:constrLst>
            </dgm:else>
          </dgm:choose>
          <dgm:ruleLst/>
          <dgm:layoutNode name="firstChild" styleLbl="bgAccFollowNode1">
            <dgm:alg type="sp"/>
            <dgm:shape xmlns:r="http://schemas.openxmlformats.org/officeDocument/2006/relationships" type="rect" r:blip="">
              <dgm:adjLst/>
            </dgm:shape>
            <dgm:presOf axis="ch desOrSelf" ptType="node node" cnt="1 0"/>
            <dgm:constrLst/>
            <dgm:ruleLst/>
          </dgm:layoutNode>
          <dgm:layoutNode name="firstChildTx" styleLbl="bgAccFollowNode1">
            <dgm:varLst>
              <dgm:bulletEnabled val="1"/>
            </dgm:varLst>
            <dgm:alg type="tx">
              <dgm:param type="parTxLTRAlign" val="l"/>
            </dgm:alg>
            <dgm:shape xmlns:r="http://schemas.openxmlformats.org/officeDocument/2006/relationships" type="rect" r:blip="" hideGeom="1">
              <dgm:adjLst/>
            </dgm:shape>
            <dgm:presOf axis="ch desOrSelf" ptType="node node" cnt="1 0"/>
            <dgm:choose name="Name7">
              <dgm:if name="Name8" func="var" arg="dir" op="equ" val="norm">
                <dgm:constrLst>
                  <dgm:constr type="primFontSz" val="65"/>
                  <dgm:constr type="lMarg"/>
                </dgm:constrLst>
              </dgm:if>
              <dgm:else name="Name9">
                <dgm:constrLst>
                  <dgm:constr type="primFontSz" val="65"/>
                  <dgm:constr type="rMarg"/>
                </dgm:constrLst>
              </dgm:else>
            </dgm:choose>
            <dgm:ruleLst>
              <dgm:rule type="primFontSz" val="5" fact="NaN" max="NaN"/>
            </dgm:ruleLst>
          </dgm:layoutNode>
        </dgm:layoutNode>
        <dgm:forEach name="Name10" axis="ch" ptType="node" st="2">
          <dgm:layoutNode name="comp">
            <dgm:alg type="composite"/>
            <dgm:shape xmlns:r="http://schemas.openxmlformats.org/officeDocument/2006/relationships" r:blip="">
              <dgm:adjLst/>
            </dgm:shape>
            <dgm:presOf/>
            <dgm:choose name="Name11">
              <dgm:if name="Name12" func="var" arg="dir" op="equ" val="norm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 refType="w" fact="0.16"/>
                  <dgm:constr type="r" for="ch" forName="childTx" refType="w"/>
                  <dgm:constr type="h" for="ch" forName="childTx" refFor="ch" refForName="child" op="equ"/>
                </dgm:constrLst>
              </dgm:if>
              <dgm:else name="Name13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/>
                  <dgm:constr type="r" for="ch" forName="childTx" refType="w" fact="0.825"/>
                  <dgm:constr type="h" for="ch" forName="childTx" refFor="ch" refForName="child" op="equ"/>
                </dgm:constrLst>
              </dgm:else>
            </dgm:choose>
            <dgm:ruleLst/>
            <dgm:layoutNode name="child" styleLbl="bgAccFollowNode1">
              <dgm:alg type="sp"/>
              <dgm:shape xmlns:r="http://schemas.openxmlformats.org/officeDocument/2006/relationships" type="rect" r:blip="">
                <dgm:adjLst/>
              </dgm:shape>
              <dgm:presOf axis="desOrSelf" ptType="node"/>
              <dgm:constrLst/>
              <dgm:ruleLst/>
            </dgm:layoutNode>
            <dgm:layoutNode name="childTx" styleLbl="bgAccFollowNode1">
              <dgm:varLst>
                <dgm:bulletEnabled val="1"/>
              </dgm:varLst>
              <dgm:alg type="tx">
                <dgm:param type="parTxLTRAlign" val="l"/>
              </dgm:alg>
              <dgm:shape xmlns:r="http://schemas.openxmlformats.org/officeDocument/2006/relationships" type="rect" r:blip="" hideGeom="1">
                <dgm:adjLst/>
              </dgm:shape>
              <dgm:presOf axis="desOrSelf" ptType="node"/>
              <dgm:choose name="Name14">
                <dgm:if name="Name15" func="var" arg="dir" op="equ" val="norm">
                  <dgm:constrLst>
                    <dgm:constr type="primFontSz" val="65"/>
                    <dgm:constr type="lMarg"/>
                  </dgm:constrLst>
                </dgm:if>
                <dgm:else name="Name16">
                  <dgm:constrLst>
                    <dgm:constr type="primFontSz" val="65"/>
                    <dgm:constr type="rMarg"/>
                  </dgm:constrLst>
                </dgm:else>
              </dgm:choose>
              <dgm:ruleLst>
                <dgm:rule type="primFontSz" val="5" fact="NaN" max="NaN"/>
              </dgm:ruleLst>
            </dgm:layoutNode>
          </dgm:layoutNode>
        </dgm:forEach>
      </dgm:layoutNode>
      <dgm:layoutNode name="neg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ircle" styleLbl="node1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lMarg"/>
          <dgm:constr type="rMarg"/>
          <dgm:constr type="tMarg"/>
          <dgm:constr type="bMarg"/>
          <dgm:constr type="h" refType="w"/>
        </dgm:constrLst>
        <dgm:ruleLst>
          <dgm:rule type="primFontSz" val="5" fact="NaN" max="NaN"/>
        </dgm:ruleLst>
      </dgm:layoutNode>
      <dgm:forEach name="Name17" axis="followSib" ptType="sibTrans" cnt="1">
        <dgm:layoutNode name="trans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633913" cy="3794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6057900" y="0"/>
            <a:ext cx="4632325" cy="3794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80CFF9-7CA2-46E2-A6B7-7BCF65A7ED0F}" type="datetimeFigureOut">
              <a:rPr lang="es-ES" smtClean="0"/>
              <a:t>03/04/2019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3543300" y="946150"/>
            <a:ext cx="3606800" cy="2551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1069975" y="3640138"/>
            <a:ext cx="8553450" cy="29781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7183438"/>
            <a:ext cx="4633913" cy="3794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6057900" y="7183438"/>
            <a:ext cx="4632325" cy="3794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231AD0-6FFF-481C-8255-93850CB004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263056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_tradnl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0FB24C-72A8-4CFD-8E00-AF72339640C0}" type="slidenum">
              <a:rPr lang="ca-ES" smtClean="0"/>
              <a:pPr/>
              <a:t>9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418310458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_tradnl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0FB24C-72A8-4CFD-8E00-AF72339640C0}" type="slidenum">
              <a:rPr lang="ca-ES" smtClean="0"/>
              <a:pPr/>
              <a:t>19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45713849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_tradnl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0FB24C-72A8-4CFD-8E00-AF72339640C0}" type="slidenum">
              <a:rPr lang="ca-ES" smtClean="0"/>
              <a:pPr/>
              <a:t>20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03772617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231AD0-6FFF-481C-8255-93850CB00495}" type="slidenum">
              <a:rPr lang="es-ES" smtClean="0"/>
              <a:t>23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184959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_tradnl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0FB24C-72A8-4CFD-8E00-AF72339640C0}" type="slidenum">
              <a:rPr lang="ca-ES" smtClean="0"/>
              <a:pPr/>
              <a:t>11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3986726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_tradnl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0FB24C-72A8-4CFD-8E00-AF72339640C0}" type="slidenum">
              <a:rPr lang="ca-ES" smtClean="0"/>
              <a:pPr/>
              <a:t>12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4414846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_tradnl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0FB24C-72A8-4CFD-8E00-AF72339640C0}" type="slidenum">
              <a:rPr lang="ca-ES" smtClean="0"/>
              <a:pPr/>
              <a:t>13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9077345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_tradnl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0FB24C-72A8-4CFD-8E00-AF72339640C0}" type="slidenum">
              <a:rPr lang="ca-ES" smtClean="0"/>
              <a:pPr/>
              <a:t>14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4124862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_tradnl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0FB24C-72A8-4CFD-8E00-AF72339640C0}" type="slidenum">
              <a:rPr lang="ca-ES" smtClean="0"/>
              <a:pPr/>
              <a:t>15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2706888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_tradnl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0FB24C-72A8-4CFD-8E00-AF72339640C0}" type="slidenum">
              <a:rPr lang="ca-ES" smtClean="0"/>
              <a:pPr/>
              <a:t>16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2825001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_tradnl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0FB24C-72A8-4CFD-8E00-AF72339640C0}" type="slidenum">
              <a:rPr lang="ca-ES" smtClean="0"/>
              <a:pPr/>
              <a:t>17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312130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_tradnl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0FB24C-72A8-4CFD-8E00-AF72339640C0}" type="slidenum">
              <a:rPr lang="ca-ES" smtClean="0"/>
              <a:pPr/>
              <a:t>18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896523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2787523" y="2485644"/>
            <a:ext cx="5118353" cy="4889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0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604010" y="4235196"/>
            <a:ext cx="7485380" cy="189071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7" name="Holder 4">
            <a:extLst>
              <a:ext uri="{FF2B5EF4-FFF2-40B4-BE49-F238E27FC236}">
                <a16:creationId xmlns:a16="http://schemas.microsoft.com/office/drawing/2014/main" id="{72979FF6-4CC9-4E42-A073-35E7250FC403}"/>
              </a:ext>
            </a:extLst>
          </p:cNvPr>
          <p:cNvSpPr txBox="1">
            <a:spLocks/>
          </p:cNvSpPr>
          <p:nvPr userDrawn="1"/>
        </p:nvSpPr>
        <p:spPr>
          <a:xfrm>
            <a:off x="1542483" y="7162025"/>
            <a:ext cx="3999767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lang="es-ES"/>
            </a:defPPr>
            <a:lvl1pPr marL="0" algn="ctr" defTabSz="914400" rtl="0" eaLnBrk="1" latinLnBrk="0" hangingPunct="1"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dirty="0" err="1"/>
              <a:t>Slag</a:t>
            </a:r>
            <a:r>
              <a:rPr lang="es-ES" dirty="0"/>
              <a:t> </a:t>
            </a:r>
            <a:r>
              <a:rPr lang="es-ES" dirty="0" err="1"/>
              <a:t>Valorisation</a:t>
            </a:r>
            <a:r>
              <a:rPr lang="es-ES" dirty="0"/>
              <a:t> </a:t>
            </a:r>
            <a:r>
              <a:rPr lang="es-ES" dirty="0" err="1"/>
              <a:t>Symposium</a:t>
            </a:r>
            <a:r>
              <a:rPr lang="es-ES" dirty="0"/>
              <a:t> (AICE-ITC)</a:t>
            </a:r>
          </a:p>
        </p:txBody>
      </p:sp>
      <p:sp>
        <p:nvSpPr>
          <p:cNvPr id="8" name="Holder 5">
            <a:extLst>
              <a:ext uri="{FF2B5EF4-FFF2-40B4-BE49-F238E27FC236}">
                <a16:creationId xmlns:a16="http://schemas.microsoft.com/office/drawing/2014/main" id="{EE91A3EE-B97D-4C84-A356-09A45B504BD4}"/>
              </a:ext>
            </a:extLst>
          </p:cNvPr>
          <p:cNvSpPr txBox="1">
            <a:spLocks/>
          </p:cNvSpPr>
          <p:nvPr userDrawn="1"/>
        </p:nvSpPr>
        <p:spPr>
          <a:xfrm>
            <a:off x="165100" y="7162026"/>
            <a:ext cx="2459482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03/04/2019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E7A1BFF-60AD-4F36-8DD3-9AA4EB23AE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146AF866-C62D-4376-868C-A55EBD86153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ES"/>
              <a:t>María Francisca Quereda (AICE-ITC)</a:t>
            </a:r>
            <a:endParaRPr lang="es-ES" dirty="0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07BAB11-AE45-4B7B-8030-D821A09B4DAA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 dirty="0"/>
              <a:t>03/04/2019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99AAF053-5481-4EB1-ADB2-2D817FD60E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859018" y="7033450"/>
            <a:ext cx="2459482" cy="276999"/>
          </a:xfrm>
          <a:prstGeom prst="rect">
            <a:avLst/>
          </a:prstGeom>
        </p:spPr>
        <p:txBody>
          <a:bodyPr/>
          <a:lstStyle/>
          <a:p>
            <a:r>
              <a:rPr lang="es-ES"/>
              <a:t>CERÁMICA INNOVA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8848341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600" b="1" i="0">
                <a:solidFill>
                  <a:srgbClr val="9B2743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0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4/3/2019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5859018" y="7033450"/>
            <a:ext cx="2459482" cy="276999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4/3/2019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>
          <a:xfrm>
            <a:off x="5859018" y="7033450"/>
            <a:ext cx="2459482" cy="276999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10 Rectángulo"/>
          <p:cNvSpPr/>
          <p:nvPr userDrawn="1"/>
        </p:nvSpPr>
        <p:spPr bwMode="auto">
          <a:xfrm>
            <a:off x="3801118" y="152270"/>
            <a:ext cx="7056797" cy="1260475"/>
          </a:xfrm>
          <a:prstGeom prst="rect">
            <a:avLst/>
          </a:prstGeom>
          <a:noFill/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3081" tIns="46541" rIns="366462" bIns="46541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3085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a-ES" sz="2851" b="0" i="0" u="none" strike="noStrike" cap="none" normalizeH="0" baseline="0" dirty="0">
              <a:ln>
                <a:noFill/>
              </a:ln>
              <a:solidFill>
                <a:srgbClr val="60593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Book" pitchFamily="34" charset="0"/>
              <a:sym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3961162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165100" y="146685"/>
            <a:ext cx="3325368" cy="58674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293368" y="786129"/>
            <a:ext cx="8106663" cy="82169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600" b="1" i="0">
                <a:solidFill>
                  <a:srgbClr val="9B2743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538617" y="2127250"/>
            <a:ext cx="7616190" cy="34429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146300" y="7033450"/>
            <a:ext cx="3421888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s-ES" dirty="0"/>
              <a:t>María Francisca </a:t>
            </a:r>
            <a:r>
              <a:rPr lang="es-ES" dirty="0" err="1"/>
              <a:t>Quereda</a:t>
            </a:r>
            <a:r>
              <a:rPr lang="es-ES" dirty="0"/>
              <a:t> (AICE-ITC)</a:t>
            </a:r>
            <a:endParaRPr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534670" y="7033450"/>
            <a:ext cx="2459482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06/02/2018</a:t>
            </a: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5859018" y="7033450"/>
            <a:ext cx="2459482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s-ES" dirty="0"/>
              <a:t>CERÁMICA INNOVA</a:t>
            </a:r>
            <a:endParaRPr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6" r:id="rId2"/>
    <p:sldLayoutId id="2147483662" r:id="rId3"/>
    <p:sldLayoutId id="2147483665" r:id="rId4"/>
    <p:sldLayoutId id="2147483667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jpg"/><Relationship Id="rId4" Type="http://schemas.openxmlformats.org/officeDocument/2006/relationships/image" Target="../media/image20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emf"/><Relationship Id="rId3" Type="http://schemas.openxmlformats.org/officeDocument/2006/relationships/image" Target="../media/image22.jpeg"/><Relationship Id="rId7" Type="http://schemas.openxmlformats.org/officeDocument/2006/relationships/image" Target="../media/image26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jpeg"/><Relationship Id="rId9" Type="http://schemas.openxmlformats.org/officeDocument/2006/relationships/image" Target="../media/image28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2.emf"/><Relationship Id="rId5" Type="http://schemas.openxmlformats.org/officeDocument/2006/relationships/image" Target="../media/image31.emf"/><Relationship Id="rId4" Type="http://schemas.openxmlformats.org/officeDocument/2006/relationships/image" Target="../media/image30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emf"/><Relationship Id="rId5" Type="http://schemas.openxmlformats.org/officeDocument/2006/relationships/image" Target="../media/image35.emf"/><Relationship Id="rId4" Type="http://schemas.openxmlformats.org/officeDocument/2006/relationships/image" Target="../media/image3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8.jp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wmf"/><Relationship Id="rId13" Type="http://schemas.openxmlformats.org/officeDocument/2006/relationships/image" Target="../media/image49.png"/><Relationship Id="rId3" Type="http://schemas.openxmlformats.org/officeDocument/2006/relationships/image" Target="../media/image39.wmf"/><Relationship Id="rId7" Type="http://schemas.openxmlformats.org/officeDocument/2006/relationships/image" Target="../media/image43.wmf"/><Relationship Id="rId12" Type="http://schemas.openxmlformats.org/officeDocument/2006/relationships/image" Target="../media/image4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2.wmf"/><Relationship Id="rId11" Type="http://schemas.openxmlformats.org/officeDocument/2006/relationships/image" Target="../media/image47.png"/><Relationship Id="rId5" Type="http://schemas.openxmlformats.org/officeDocument/2006/relationships/image" Target="../media/image41.wmf"/><Relationship Id="rId10" Type="http://schemas.openxmlformats.org/officeDocument/2006/relationships/image" Target="../media/image46.png"/><Relationship Id="rId4" Type="http://schemas.openxmlformats.org/officeDocument/2006/relationships/image" Target="../media/image40.wmf"/><Relationship Id="rId9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3.emf"/><Relationship Id="rId5" Type="http://schemas.openxmlformats.org/officeDocument/2006/relationships/image" Target="../media/image52.emf"/><Relationship Id="rId4" Type="http://schemas.openxmlformats.org/officeDocument/2006/relationships/image" Target="../media/image51.em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diagramLayout" Target="../diagrams/layout2.xml"/><Relationship Id="rId7" Type="http://schemas.openxmlformats.org/officeDocument/2006/relationships/image" Target="../media/image54.emf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4" Type="http://schemas.openxmlformats.org/officeDocument/2006/relationships/chart" Target="../charts/chart3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7.jpeg"/><Relationship Id="rId7" Type="http://schemas.openxmlformats.org/officeDocument/2006/relationships/image" Target="../media/image61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hyperlink" Target="http://www.foundrytile.eu/" TargetMode="Externa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8"/>
          <p:cNvSpPr/>
          <p:nvPr/>
        </p:nvSpPr>
        <p:spPr>
          <a:xfrm>
            <a:off x="265188" y="34487"/>
            <a:ext cx="3712210" cy="807085"/>
          </a:xfrm>
          <a:custGeom>
            <a:avLst/>
            <a:gdLst/>
            <a:ahLst/>
            <a:cxnLst/>
            <a:rect l="l" t="t" r="r" b="b"/>
            <a:pathLst>
              <a:path w="3712210" h="807085">
                <a:moveTo>
                  <a:pt x="0" y="0"/>
                </a:moveTo>
                <a:lnTo>
                  <a:pt x="0" y="806957"/>
                </a:lnTo>
                <a:lnTo>
                  <a:pt x="3711702" y="806957"/>
                </a:lnTo>
                <a:lnTo>
                  <a:pt x="3711702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2121293" y="976443"/>
            <a:ext cx="6559295" cy="114757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0" name="Picture 8">
            <a:extLst>
              <a:ext uri="{FF2B5EF4-FFF2-40B4-BE49-F238E27FC236}">
                <a16:creationId xmlns:a16="http://schemas.microsoft.com/office/drawing/2014/main" id="{D6BD1117-5763-4F4A-AB40-B8974753D5E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6372226"/>
            <a:ext cx="7906055" cy="1201962"/>
          </a:xfrm>
          <a:prstGeom prst="rect">
            <a:avLst/>
          </a:prstGeom>
        </p:spPr>
      </p:pic>
      <p:sp>
        <p:nvSpPr>
          <p:cNvPr id="13" name="2 CuadroTexto">
            <a:extLst>
              <a:ext uri="{FF2B5EF4-FFF2-40B4-BE49-F238E27FC236}">
                <a16:creationId xmlns:a16="http://schemas.microsoft.com/office/drawing/2014/main" id="{91225A14-6107-43B9-9020-D30D3667240E}"/>
              </a:ext>
            </a:extLst>
          </p:cNvPr>
          <p:cNvSpPr txBox="1"/>
          <p:nvPr/>
        </p:nvSpPr>
        <p:spPr>
          <a:xfrm>
            <a:off x="817187" y="2419054"/>
            <a:ext cx="9144000" cy="36483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ca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>
                <a:solidFill>
                  <a:srgbClr val="9B2743"/>
                </a:solidFill>
              </a:rPr>
              <a:t>LIFE </a:t>
            </a:r>
            <a:r>
              <a:rPr lang="en-US" sz="2400" b="1" dirty="0" err="1">
                <a:solidFill>
                  <a:srgbClr val="9B2743"/>
                </a:solidFill>
              </a:rPr>
              <a:t>FoundryTile</a:t>
            </a:r>
            <a:r>
              <a:rPr lang="en-US" sz="2400" b="1" dirty="0">
                <a:solidFill>
                  <a:srgbClr val="9B2743"/>
                </a:solidFill>
              </a:rPr>
              <a:t>: </a:t>
            </a:r>
            <a:r>
              <a:rPr lang="en-US" sz="2400" b="1" dirty="0" err="1">
                <a:solidFill>
                  <a:srgbClr val="9B2743"/>
                </a:solidFill>
              </a:rPr>
              <a:t>Valorisation</a:t>
            </a:r>
            <a:r>
              <a:rPr lang="en-US" sz="2400" b="1" dirty="0">
                <a:solidFill>
                  <a:srgbClr val="9B2743"/>
                </a:solidFill>
              </a:rPr>
              <a:t> of iron foundry sands and dust in the ceramic tile production process</a:t>
            </a:r>
          </a:p>
          <a:p>
            <a:pPr algn="ctr"/>
            <a:r>
              <a:rPr lang="ca-ES" sz="2400" i="1" dirty="0">
                <a:solidFill>
                  <a:srgbClr val="9B2743"/>
                </a:solidFill>
              </a:rPr>
              <a:t>(LIFE14 ENV/ES/000252)</a:t>
            </a:r>
          </a:p>
          <a:p>
            <a:pPr algn="ctr"/>
            <a:endParaRPr lang="ca-ES" sz="2400" i="1" dirty="0">
              <a:solidFill>
                <a:srgbClr val="9B2743"/>
              </a:solidFill>
            </a:endParaRPr>
          </a:p>
          <a:p>
            <a:pPr algn="ctr"/>
            <a:r>
              <a:rPr lang="es-ES" sz="2000" u="sng" dirty="0"/>
              <a:t>Quereda Vázquez, Francisca</a:t>
            </a:r>
            <a:r>
              <a:rPr lang="es-ES" sz="2000" u="sng" baseline="30000" dirty="0"/>
              <a:t>1</a:t>
            </a:r>
            <a:r>
              <a:rPr lang="es-ES" sz="2000" dirty="0"/>
              <a:t>;</a:t>
            </a:r>
            <a:r>
              <a:rPr lang="es-ES" sz="2000" baseline="30000" dirty="0"/>
              <a:t> </a:t>
            </a:r>
            <a:r>
              <a:rPr lang="es-ES" sz="2000" dirty="0"/>
              <a:t>Clarens Blanco, Frederic</a:t>
            </a:r>
            <a:r>
              <a:rPr lang="es-ES" sz="2000" baseline="30000" dirty="0"/>
              <a:t>2</a:t>
            </a:r>
            <a:r>
              <a:rPr lang="es-ES" sz="2000" dirty="0"/>
              <a:t>; Mesas Suárez, Mireia</a:t>
            </a:r>
            <a:r>
              <a:rPr lang="es-ES" sz="2000" baseline="30000" dirty="0"/>
              <a:t>2</a:t>
            </a:r>
            <a:r>
              <a:rPr lang="es-ES" sz="2000" dirty="0"/>
              <a:t> </a:t>
            </a:r>
            <a:endParaRPr lang="es-ES" sz="2000" baseline="30000" dirty="0"/>
          </a:p>
          <a:p>
            <a:pPr algn="ctr"/>
            <a:endParaRPr lang="es-ES" sz="2000" dirty="0"/>
          </a:p>
          <a:p>
            <a:pPr algn="ctr"/>
            <a:r>
              <a:rPr lang="es-ES" baseline="30000" dirty="0"/>
              <a:t>1 </a:t>
            </a:r>
            <a:r>
              <a:rPr lang="es-ES" dirty="0"/>
              <a:t>Instituto de Tecnología Cerámica, Campus Universitario Riu Sec, Av. </a:t>
            </a:r>
            <a:r>
              <a:rPr lang="en-US" dirty="0"/>
              <a:t>Vicent Sos Baynat s/n, 12006 Castellón, España</a:t>
            </a:r>
          </a:p>
          <a:p>
            <a:pPr algn="ctr"/>
            <a:r>
              <a:rPr lang="es-ES" baseline="30000" dirty="0"/>
              <a:t>2</a:t>
            </a:r>
            <a:r>
              <a:rPr lang="es-ES" dirty="0"/>
              <a:t> </a:t>
            </a:r>
            <a:r>
              <a:rPr lang="es-ES" dirty="0" err="1"/>
              <a:t>Eurecat</a:t>
            </a:r>
            <a:r>
              <a:rPr lang="es-ES" dirty="0"/>
              <a:t>-Fundació CTM Centre Tecnològic, Plaça de la Ciència 2, 08243 Manresa, España</a:t>
            </a:r>
          </a:p>
          <a:p>
            <a:pPr algn="ctr"/>
            <a:endParaRPr lang="es-ES" dirty="0"/>
          </a:p>
          <a:p>
            <a:endParaRPr lang="ca-ES" sz="2308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uadroTexto 15"/>
          <p:cNvSpPr txBox="1"/>
          <p:nvPr/>
        </p:nvSpPr>
        <p:spPr>
          <a:xfrm>
            <a:off x="265292" y="2884918"/>
            <a:ext cx="902537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15125" indent="-315125" algn="just">
              <a:buFont typeface="Wingdings" panose="05000000000000000000" pitchFamily="2" charset="2"/>
              <a:buChar char="Ø"/>
            </a:pPr>
            <a:r>
              <a:rPr lang="es-ES" sz="2000" b="1" dirty="0" err="1">
                <a:latin typeface="Calibri" pitchFamily="34" charset="0"/>
              </a:rPr>
              <a:t>Physical</a:t>
            </a:r>
            <a:r>
              <a:rPr lang="es-ES" sz="2000" b="1" dirty="0">
                <a:latin typeface="Calibri" pitchFamily="34" charset="0"/>
              </a:rPr>
              <a:t> </a:t>
            </a:r>
            <a:r>
              <a:rPr lang="es-ES" sz="2000" b="1" dirty="0" err="1">
                <a:latin typeface="Calibri" pitchFamily="34" charset="0"/>
              </a:rPr>
              <a:t>separation</a:t>
            </a:r>
            <a:r>
              <a:rPr lang="es-ES" sz="2000" b="1" dirty="0">
                <a:latin typeface="Calibri" pitchFamily="34" charset="0"/>
              </a:rPr>
              <a:t> </a:t>
            </a:r>
            <a:r>
              <a:rPr lang="es-ES" sz="2000" b="1" dirty="0" err="1">
                <a:latin typeface="Calibri" pitchFamily="34" charset="0"/>
              </a:rPr>
              <a:t>by</a:t>
            </a:r>
            <a:r>
              <a:rPr lang="es-ES" sz="2000" b="1" dirty="0">
                <a:latin typeface="Calibri" pitchFamily="34" charset="0"/>
              </a:rPr>
              <a:t> </a:t>
            </a:r>
            <a:r>
              <a:rPr lang="es-ES" sz="2000" b="1" dirty="0" err="1">
                <a:latin typeface="Calibri" pitchFamily="34" charset="0"/>
              </a:rPr>
              <a:t>sieving</a:t>
            </a:r>
            <a:r>
              <a:rPr lang="es-ES" sz="2000" b="1" dirty="0">
                <a:latin typeface="Calibri" pitchFamily="34" charset="0"/>
              </a:rPr>
              <a:t>  </a:t>
            </a:r>
          </a:p>
          <a:p>
            <a:pPr marL="819325" lvl="3" indent="-315125" algn="just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s-ES" sz="2000" dirty="0" err="1">
                <a:solidFill>
                  <a:srgbClr val="000000"/>
                </a:solidFill>
              </a:rPr>
              <a:t>Organic</a:t>
            </a:r>
            <a:r>
              <a:rPr lang="es-ES" sz="2000" dirty="0">
                <a:solidFill>
                  <a:srgbClr val="000000"/>
                </a:solidFill>
              </a:rPr>
              <a:t> </a:t>
            </a:r>
            <a:r>
              <a:rPr lang="es-ES" sz="2000" dirty="0" err="1">
                <a:solidFill>
                  <a:srgbClr val="000000"/>
                </a:solidFill>
              </a:rPr>
              <a:t>carbon</a:t>
            </a:r>
            <a:r>
              <a:rPr lang="es-ES" sz="2000" dirty="0">
                <a:solidFill>
                  <a:srgbClr val="000000"/>
                </a:solidFill>
              </a:rPr>
              <a:t> </a:t>
            </a:r>
            <a:r>
              <a:rPr lang="es-ES" sz="2000" dirty="0" err="1">
                <a:solidFill>
                  <a:srgbClr val="000000"/>
                </a:solidFill>
              </a:rPr>
              <a:t>reduction</a:t>
            </a:r>
            <a:r>
              <a:rPr lang="es-ES" sz="2000" dirty="0">
                <a:solidFill>
                  <a:srgbClr val="000000"/>
                </a:solidFill>
              </a:rPr>
              <a:t> </a:t>
            </a:r>
            <a:r>
              <a:rPr lang="es-ES" sz="2000" dirty="0" err="1">
                <a:solidFill>
                  <a:srgbClr val="000000"/>
                </a:solidFill>
              </a:rPr>
              <a:t>does</a:t>
            </a:r>
            <a:r>
              <a:rPr lang="es-ES" sz="2000" dirty="0">
                <a:solidFill>
                  <a:srgbClr val="000000"/>
                </a:solidFill>
              </a:rPr>
              <a:t> </a:t>
            </a:r>
            <a:r>
              <a:rPr lang="es-ES" sz="2000" dirty="0" err="1">
                <a:solidFill>
                  <a:srgbClr val="000000"/>
                </a:solidFill>
              </a:rPr>
              <a:t>not</a:t>
            </a:r>
            <a:r>
              <a:rPr lang="es-ES" sz="2000" dirty="0">
                <a:solidFill>
                  <a:srgbClr val="000000"/>
                </a:solidFill>
              </a:rPr>
              <a:t> </a:t>
            </a:r>
            <a:r>
              <a:rPr lang="es-ES" sz="2000" dirty="0" err="1">
                <a:solidFill>
                  <a:srgbClr val="000000"/>
                </a:solidFill>
              </a:rPr>
              <a:t>meet</a:t>
            </a:r>
            <a:r>
              <a:rPr lang="es-ES" sz="2000" dirty="0">
                <a:solidFill>
                  <a:srgbClr val="000000"/>
                </a:solidFill>
              </a:rPr>
              <a:t> </a:t>
            </a:r>
            <a:r>
              <a:rPr lang="es-ES" sz="2000" dirty="0" err="1">
                <a:solidFill>
                  <a:srgbClr val="000000"/>
                </a:solidFill>
              </a:rPr>
              <a:t>the</a:t>
            </a:r>
            <a:r>
              <a:rPr lang="es-ES" sz="2000" dirty="0">
                <a:solidFill>
                  <a:srgbClr val="000000"/>
                </a:solidFill>
              </a:rPr>
              <a:t> </a:t>
            </a:r>
            <a:r>
              <a:rPr lang="es-ES" sz="2000" dirty="0" err="1">
                <a:solidFill>
                  <a:srgbClr val="000000"/>
                </a:solidFill>
              </a:rPr>
              <a:t>requirements</a:t>
            </a:r>
            <a:r>
              <a:rPr lang="es-ES" sz="2000" dirty="0">
                <a:solidFill>
                  <a:srgbClr val="000000"/>
                </a:solidFill>
              </a:rPr>
              <a:t> of </a:t>
            </a:r>
            <a:r>
              <a:rPr lang="es-ES" sz="2000" dirty="0" err="1">
                <a:solidFill>
                  <a:srgbClr val="000000"/>
                </a:solidFill>
              </a:rPr>
              <a:t>ceramic</a:t>
            </a:r>
            <a:r>
              <a:rPr lang="es-ES" sz="2000" dirty="0">
                <a:solidFill>
                  <a:srgbClr val="000000"/>
                </a:solidFill>
              </a:rPr>
              <a:t> tiles</a:t>
            </a:r>
            <a:endParaRPr lang="es-ES" sz="2000" b="1" dirty="0">
              <a:solidFill>
                <a:srgbClr val="000000"/>
              </a:solidFill>
            </a:endParaRPr>
          </a:p>
          <a:p>
            <a:pPr marL="315125" indent="-315125">
              <a:buFont typeface="Wingdings" panose="05000000000000000000" pitchFamily="2" charset="2"/>
              <a:buChar char="Ø"/>
            </a:pPr>
            <a:endParaRPr lang="es-ES" sz="2000" b="1" dirty="0">
              <a:solidFill>
                <a:srgbClr val="000000"/>
              </a:solidFill>
            </a:endParaRPr>
          </a:p>
        </p:txBody>
      </p:sp>
      <p:sp>
        <p:nvSpPr>
          <p:cNvPr id="19" name="1 CuadroTexto"/>
          <p:cNvSpPr txBox="1"/>
          <p:nvPr/>
        </p:nvSpPr>
        <p:spPr>
          <a:xfrm>
            <a:off x="119063" y="1111360"/>
            <a:ext cx="5240337" cy="97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>
              <a:defRPr sz="2867" b="1">
                <a:solidFill>
                  <a:srgbClr val="9B2743"/>
                </a:solidFill>
              </a:defRPr>
            </a:lvl1pPr>
          </a:lstStyle>
          <a:p>
            <a:r>
              <a:rPr lang="es-ES_tradnl" dirty="0" err="1"/>
              <a:t>Treatments</a:t>
            </a:r>
            <a:r>
              <a:rPr lang="es-ES_tradnl" dirty="0"/>
              <a:t> </a:t>
            </a:r>
            <a:r>
              <a:rPr lang="es-ES_tradnl" dirty="0" err="1"/>
              <a:t>to</a:t>
            </a:r>
            <a:r>
              <a:rPr lang="es-ES_tradnl" dirty="0"/>
              <a:t> </a:t>
            </a:r>
            <a:r>
              <a:rPr lang="es-ES_tradnl" dirty="0" err="1"/>
              <a:t>increase</a:t>
            </a:r>
            <a:r>
              <a:rPr lang="es-ES_tradnl" dirty="0"/>
              <a:t> </a:t>
            </a:r>
            <a:r>
              <a:rPr lang="es-ES_tradnl" dirty="0" err="1"/>
              <a:t>valorisation</a:t>
            </a:r>
            <a:r>
              <a:rPr lang="es-ES_tradnl" dirty="0"/>
              <a:t> </a:t>
            </a:r>
            <a:r>
              <a:rPr lang="es-ES_tradnl" dirty="0" err="1"/>
              <a:t>potential</a:t>
            </a:r>
            <a:r>
              <a:rPr lang="es-ES_tradnl" dirty="0"/>
              <a:t>:</a:t>
            </a:r>
            <a:endParaRPr lang="ca-ES" dirty="0"/>
          </a:p>
        </p:txBody>
      </p:sp>
      <p:sp>
        <p:nvSpPr>
          <p:cNvPr id="20" name="CuadroTexto 19"/>
          <p:cNvSpPr txBox="1"/>
          <p:nvPr/>
        </p:nvSpPr>
        <p:spPr>
          <a:xfrm>
            <a:off x="265292" y="3595376"/>
            <a:ext cx="9769917" cy="3978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15125" indent="-315125" algn="just">
              <a:buFont typeface="Wingdings" panose="05000000000000000000" pitchFamily="2" charset="2"/>
              <a:buChar char="Ø"/>
            </a:pPr>
            <a:r>
              <a:rPr lang="es-ES" sz="1985" b="1" dirty="0" err="1">
                <a:latin typeface="Calibri" pitchFamily="34" charset="0"/>
              </a:rPr>
              <a:t>Thermal</a:t>
            </a:r>
            <a:r>
              <a:rPr lang="es-ES" sz="1985" b="1" dirty="0">
                <a:latin typeface="Calibri" pitchFamily="34" charset="0"/>
              </a:rPr>
              <a:t> pre-</a:t>
            </a:r>
            <a:r>
              <a:rPr lang="es-ES" sz="1985" b="1" dirty="0" err="1">
                <a:latin typeface="Calibri" pitchFamily="34" charset="0"/>
              </a:rPr>
              <a:t>treatment</a:t>
            </a:r>
            <a:r>
              <a:rPr lang="es-ES" sz="1985" b="1" dirty="0">
                <a:latin typeface="Calibri" pitchFamily="34" charset="0"/>
              </a:rPr>
              <a:t> (600ºC)</a:t>
            </a:r>
          </a:p>
        </p:txBody>
      </p:sp>
      <p:pic>
        <p:nvPicPr>
          <p:cNvPr id="21" name="Imagen 2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31" t="14751" r="11725" b="7442"/>
          <a:stretch/>
        </p:blipFill>
        <p:spPr>
          <a:xfrm>
            <a:off x="5121908" y="4526457"/>
            <a:ext cx="2126075" cy="1270937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265960" y="6180294"/>
            <a:ext cx="902537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15125" lvl="1" indent="-315125" algn="just">
              <a:buFont typeface="Wingdings" panose="05000000000000000000" pitchFamily="2" charset="2"/>
              <a:buChar char="Ø"/>
            </a:pPr>
            <a:r>
              <a:rPr lang="es-ES" sz="2000" b="1" dirty="0" err="1">
                <a:latin typeface="Calibri" pitchFamily="34" charset="0"/>
              </a:rPr>
              <a:t>Magnetic</a:t>
            </a:r>
            <a:r>
              <a:rPr lang="es-ES" sz="2000" b="1" dirty="0">
                <a:latin typeface="Calibri" pitchFamily="34" charset="0"/>
              </a:rPr>
              <a:t> </a:t>
            </a:r>
            <a:r>
              <a:rPr lang="es-ES" sz="2000" b="1" dirty="0" err="1">
                <a:latin typeface="Calibri" pitchFamily="34" charset="0"/>
              </a:rPr>
              <a:t>separation</a:t>
            </a:r>
            <a:endParaRPr lang="es-ES" sz="2000" dirty="0"/>
          </a:p>
          <a:p>
            <a:pPr marL="819325" lvl="3" indent="-315125" algn="just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s-ES" sz="2000" dirty="0" err="1">
                <a:solidFill>
                  <a:srgbClr val="000000"/>
                </a:solidFill>
              </a:rPr>
              <a:t>Not</a:t>
            </a:r>
            <a:r>
              <a:rPr lang="es-ES" sz="2000" dirty="0">
                <a:solidFill>
                  <a:srgbClr val="000000"/>
                </a:solidFill>
              </a:rPr>
              <a:t> </a:t>
            </a:r>
            <a:r>
              <a:rPr lang="es-ES" sz="2000" dirty="0" err="1">
                <a:solidFill>
                  <a:srgbClr val="000000"/>
                </a:solidFill>
              </a:rPr>
              <a:t>necessary</a:t>
            </a:r>
            <a:r>
              <a:rPr lang="es-ES" sz="2000" dirty="0">
                <a:solidFill>
                  <a:srgbClr val="000000"/>
                </a:solidFill>
              </a:rPr>
              <a:t>: </a:t>
            </a:r>
            <a:r>
              <a:rPr lang="es-ES" sz="2000" b="1" dirty="0" err="1">
                <a:solidFill>
                  <a:srgbClr val="000000"/>
                </a:solidFill>
              </a:rPr>
              <a:t>limiting</a:t>
            </a:r>
            <a:r>
              <a:rPr lang="es-ES" sz="2000" dirty="0">
                <a:solidFill>
                  <a:srgbClr val="000000"/>
                </a:solidFill>
              </a:rPr>
              <a:t> </a:t>
            </a:r>
            <a:r>
              <a:rPr lang="es-ES_tradnl" sz="2000" b="1" dirty="0">
                <a:solidFill>
                  <a:srgbClr val="000000"/>
                </a:solidFill>
              </a:rPr>
              <a:t>factor </a:t>
            </a:r>
            <a:r>
              <a:rPr lang="es-ES_tradnl" sz="2000" dirty="0" err="1">
                <a:solidFill>
                  <a:srgbClr val="000000"/>
                </a:solidFill>
              </a:rPr>
              <a:t>is</a:t>
            </a:r>
            <a:r>
              <a:rPr lang="es-ES_tradnl" sz="2000" dirty="0">
                <a:solidFill>
                  <a:srgbClr val="000000"/>
                </a:solidFill>
              </a:rPr>
              <a:t> </a:t>
            </a:r>
            <a:r>
              <a:rPr lang="es-ES_tradnl" sz="2000" b="1" dirty="0" err="1">
                <a:solidFill>
                  <a:srgbClr val="000000"/>
                </a:solidFill>
              </a:rPr>
              <a:t>Organic</a:t>
            </a:r>
            <a:r>
              <a:rPr lang="es-ES_tradnl" sz="2000" b="1" dirty="0">
                <a:solidFill>
                  <a:srgbClr val="000000"/>
                </a:solidFill>
              </a:rPr>
              <a:t> </a:t>
            </a:r>
            <a:r>
              <a:rPr lang="es-ES_tradnl" sz="2000" b="1" dirty="0" err="1">
                <a:solidFill>
                  <a:srgbClr val="000000"/>
                </a:solidFill>
              </a:rPr>
              <a:t>carbon</a:t>
            </a:r>
            <a:endParaRPr lang="es-ES" sz="2000" b="1" dirty="0">
              <a:solidFill>
                <a:srgbClr val="000000"/>
              </a:solidFill>
            </a:endParaRP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00E22C28-9D62-4653-A18E-D360B46AB5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26355" y="-5329"/>
            <a:ext cx="5054345" cy="2931928"/>
          </a:xfrm>
          <a:prstGeom prst="rect">
            <a:avLst/>
          </a:prstGeom>
        </p:spPr>
      </p:pic>
      <p:sp>
        <p:nvSpPr>
          <p:cNvPr id="11" name="Text Box 10">
            <a:extLst>
              <a:ext uri="{FF2B5EF4-FFF2-40B4-BE49-F238E27FC236}">
                <a16:creationId xmlns:a16="http://schemas.microsoft.com/office/drawing/2014/main" id="{1D667C22-7632-41B7-97F9-FD1E088A3A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85519" y="5486400"/>
            <a:ext cx="56642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algn="ctr">
              <a:lnSpc>
                <a:spcPts val="1600"/>
              </a:lnSpc>
              <a:spcAft>
                <a:spcPts val="0"/>
              </a:spcAft>
            </a:pPr>
            <a:r>
              <a:rPr lang="en-GB" sz="16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S-T</a:t>
            </a:r>
            <a:endParaRPr lang="es-ES" sz="1600" b="1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12" name="Text Box 450">
            <a:extLst>
              <a:ext uri="{FF2B5EF4-FFF2-40B4-BE49-F238E27FC236}">
                <a16:creationId xmlns:a16="http://schemas.microsoft.com/office/drawing/2014/main" id="{C731560A-F19D-4662-B4C6-67E0C01E43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73864" y="5490689"/>
            <a:ext cx="579755" cy="3213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algn="just">
              <a:lnSpc>
                <a:spcPts val="1600"/>
              </a:lnSpc>
              <a:spcAft>
                <a:spcPts val="0"/>
              </a:spcAft>
            </a:pPr>
            <a:r>
              <a:rPr lang="en-GB" sz="16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STD</a:t>
            </a:r>
            <a:endParaRPr lang="es-ES" sz="1600" b="1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13" name="Text Box 451">
            <a:extLst>
              <a:ext uri="{FF2B5EF4-FFF2-40B4-BE49-F238E27FC236}">
                <a16:creationId xmlns:a16="http://schemas.microsoft.com/office/drawing/2014/main" id="{B88A2451-C0E9-4C6E-8596-3DDCA46934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86359" y="5486400"/>
            <a:ext cx="56642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algn="ctr">
              <a:lnSpc>
                <a:spcPts val="1600"/>
              </a:lnSpc>
              <a:spcAft>
                <a:spcPts val="0"/>
              </a:spcAft>
            </a:pPr>
            <a:r>
              <a:rPr lang="en-GB" sz="1600" b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</a:t>
            </a:r>
            <a:endParaRPr lang="es-ES" sz="1600" b="1"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pic>
        <p:nvPicPr>
          <p:cNvPr id="14" name="Picture 6">
            <a:extLst>
              <a:ext uri="{FF2B5EF4-FFF2-40B4-BE49-F238E27FC236}">
                <a16:creationId xmlns:a16="http://schemas.microsoft.com/office/drawing/2014/main" id="{6FBE55E7-0F65-4278-B89E-EE80928F130C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4950" y="4595082"/>
            <a:ext cx="2838450" cy="885825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" name="Tabla 1">
            <a:extLst>
              <a:ext uri="{FF2B5EF4-FFF2-40B4-BE49-F238E27FC236}">
                <a16:creationId xmlns:a16="http://schemas.microsoft.com/office/drawing/2014/main" id="{4E157D70-01E1-4D35-8AAC-222C0BA710A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86332629"/>
              </p:ext>
            </p:extLst>
          </p:nvPr>
        </p:nvGraphicFramePr>
        <p:xfrm>
          <a:off x="282031" y="4089510"/>
          <a:ext cx="4646610" cy="2030809"/>
        </p:xfrm>
        <a:graphic>
          <a:graphicData uri="http://schemas.openxmlformats.org/drawingml/2006/table">
            <a:tbl>
              <a:tblPr firstRow="1" firstCol="1" bandRow="1" bandCol="1">
                <a:tableStyleId>{21E4AEA4-8DFA-4A89-87EB-49C32662AFE0}</a:tableStyleId>
              </a:tblPr>
              <a:tblGrid>
                <a:gridCol w="1548870">
                  <a:extLst>
                    <a:ext uri="{9D8B030D-6E8A-4147-A177-3AD203B41FA5}">
                      <a16:colId xmlns:a16="http://schemas.microsoft.com/office/drawing/2014/main" val="2829511657"/>
                    </a:ext>
                  </a:extLst>
                </a:gridCol>
                <a:gridCol w="1548870">
                  <a:extLst>
                    <a:ext uri="{9D8B030D-6E8A-4147-A177-3AD203B41FA5}">
                      <a16:colId xmlns:a16="http://schemas.microsoft.com/office/drawing/2014/main" val="474116270"/>
                    </a:ext>
                  </a:extLst>
                </a:gridCol>
                <a:gridCol w="1548870">
                  <a:extLst>
                    <a:ext uri="{9D8B030D-6E8A-4147-A177-3AD203B41FA5}">
                      <a16:colId xmlns:a16="http://schemas.microsoft.com/office/drawing/2014/main" val="3598533057"/>
                    </a:ext>
                  </a:extLst>
                </a:gridCol>
              </a:tblGrid>
              <a:tr h="702021"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br>
                        <a:rPr lang="en-GB" sz="2000">
                          <a:effectLst/>
                        </a:rPr>
                      </a:br>
                      <a:br>
                        <a:rPr lang="en-GB" sz="2000">
                          <a:effectLst/>
                        </a:rPr>
                      </a:br>
                      <a:r>
                        <a:rPr lang="ca-ES" sz="2000">
                          <a:effectLst/>
                        </a:rPr>
                        <a:t> </a:t>
                      </a:r>
                      <a:endParaRPr lang="es-ES" sz="2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ca-ES" sz="2000" dirty="0" err="1">
                          <a:effectLst/>
                        </a:rPr>
                        <a:t>Corg</a:t>
                      </a:r>
                      <a:r>
                        <a:rPr lang="ca-ES" sz="2000" dirty="0">
                          <a:effectLst/>
                        </a:rPr>
                        <a:t> </a:t>
                      </a:r>
                      <a:r>
                        <a:rPr lang="ca-ES" sz="2000" dirty="0" err="1">
                          <a:effectLst/>
                        </a:rPr>
                        <a:t>Initial</a:t>
                      </a:r>
                      <a:br>
                        <a:rPr lang="ca-ES" sz="2000" dirty="0">
                          <a:effectLst/>
                        </a:rPr>
                      </a:br>
                      <a:r>
                        <a:rPr lang="ca-ES" sz="2000" dirty="0">
                          <a:effectLst/>
                        </a:rPr>
                        <a:t> (%)</a:t>
                      </a:r>
                      <a:endParaRPr lang="es-ES" sz="2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ca-ES" sz="2000" dirty="0" err="1">
                          <a:effectLst/>
                        </a:rPr>
                        <a:t>Corg</a:t>
                      </a:r>
                      <a:r>
                        <a:rPr lang="ca-ES" sz="2000" dirty="0">
                          <a:effectLst/>
                        </a:rPr>
                        <a:t> Final</a:t>
                      </a:r>
                      <a:br>
                        <a:rPr lang="ca-ES" sz="2000" dirty="0">
                          <a:effectLst/>
                        </a:rPr>
                      </a:br>
                      <a:r>
                        <a:rPr lang="ca-ES" sz="2000" dirty="0">
                          <a:effectLst/>
                        </a:rPr>
                        <a:t> (%)</a:t>
                      </a:r>
                      <a:endParaRPr lang="es-ES" sz="2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87852465"/>
                  </a:ext>
                </a:extLst>
              </a:tr>
              <a:tr h="332197"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ca-ES" sz="2000">
                          <a:effectLst/>
                        </a:rPr>
                        <a:t>GD-2</a:t>
                      </a:r>
                      <a:endParaRPr lang="es-ES" sz="2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ca-ES" sz="2000" dirty="0">
                          <a:effectLst/>
                        </a:rPr>
                        <a:t>14</a:t>
                      </a:r>
                      <a:endParaRPr lang="es-ES" sz="2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ca-ES" sz="2000">
                          <a:effectLst/>
                        </a:rPr>
                        <a:t>0.24</a:t>
                      </a:r>
                      <a:endParaRPr lang="es-ES" sz="2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712850207"/>
                  </a:ext>
                </a:extLst>
              </a:tr>
              <a:tr h="332197"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ca-ES" sz="2000">
                          <a:effectLst/>
                        </a:rPr>
                        <a:t>CD-FI-2</a:t>
                      </a:r>
                      <a:endParaRPr lang="es-ES" sz="2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ca-ES" sz="2000">
                          <a:effectLst/>
                        </a:rPr>
                        <a:t>14.5</a:t>
                      </a:r>
                      <a:endParaRPr lang="es-ES" sz="2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ca-ES" sz="2000">
                          <a:effectLst/>
                        </a:rPr>
                        <a:t>0.84</a:t>
                      </a:r>
                      <a:endParaRPr lang="es-ES" sz="2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198856872"/>
                  </a:ext>
                </a:extLst>
              </a:tr>
              <a:tr h="332197"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ca-ES" sz="2000">
                          <a:effectLst/>
                        </a:rPr>
                        <a:t>CD-FU-1</a:t>
                      </a:r>
                      <a:endParaRPr lang="es-ES" sz="2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ca-ES" sz="2000">
                          <a:effectLst/>
                        </a:rPr>
                        <a:t>8</a:t>
                      </a:r>
                      <a:endParaRPr lang="es-ES" sz="2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ca-ES" sz="2000">
                          <a:effectLst/>
                        </a:rPr>
                        <a:t>0.02</a:t>
                      </a:r>
                      <a:endParaRPr lang="es-ES" sz="2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346303482"/>
                  </a:ext>
                </a:extLst>
              </a:tr>
              <a:tr h="332197"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ca-ES" sz="2000">
                          <a:effectLst/>
                        </a:rPr>
                        <a:t>CD-FA-2</a:t>
                      </a:r>
                      <a:endParaRPr lang="es-ES" sz="2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ca-ES" sz="2000">
                          <a:effectLst/>
                        </a:rPr>
                        <a:t>32.7</a:t>
                      </a:r>
                      <a:endParaRPr lang="es-ES" sz="2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ca-ES" sz="2000" dirty="0">
                          <a:effectLst/>
                        </a:rPr>
                        <a:t>0.07</a:t>
                      </a:r>
                      <a:endParaRPr lang="es-ES" sz="2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90196656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895537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1 CuadroTexto">
            <a:extLst>
              <a:ext uri="{FF2B5EF4-FFF2-40B4-BE49-F238E27FC236}">
                <a16:creationId xmlns:a16="http://schemas.microsoft.com/office/drawing/2014/main" id="{35D591F9-0DF3-4579-8823-F628AEA2B9D7}"/>
              </a:ext>
            </a:extLst>
          </p:cNvPr>
          <p:cNvSpPr txBox="1"/>
          <p:nvPr/>
        </p:nvSpPr>
        <p:spPr>
          <a:xfrm>
            <a:off x="88900" y="885825"/>
            <a:ext cx="3180865" cy="4996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647" b="1" dirty="0" err="1">
                <a:solidFill>
                  <a:srgbClr val="9B2743"/>
                </a:solidFill>
              </a:rPr>
              <a:t>Valorisation</a:t>
            </a:r>
            <a:r>
              <a:rPr lang="es-ES_tradnl" sz="2647" b="1" dirty="0">
                <a:solidFill>
                  <a:srgbClr val="9B2743"/>
                </a:solidFill>
              </a:rPr>
              <a:t> </a:t>
            </a:r>
            <a:r>
              <a:rPr lang="es-ES_tradnl" sz="2647" b="1" dirty="0" err="1">
                <a:solidFill>
                  <a:srgbClr val="9B2743"/>
                </a:solidFill>
              </a:rPr>
              <a:t>options</a:t>
            </a:r>
            <a:endParaRPr lang="ca-ES" sz="2647" b="1" dirty="0">
              <a:solidFill>
                <a:srgbClr val="9B2743"/>
              </a:solidFill>
            </a:endParaRPr>
          </a:p>
        </p:txBody>
      </p:sp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ED6B4756-9BB3-44E7-B91E-A9869432E51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11582535"/>
              </p:ext>
            </p:extLst>
          </p:nvPr>
        </p:nvGraphicFramePr>
        <p:xfrm>
          <a:off x="152399" y="2114577"/>
          <a:ext cx="10375901" cy="4211218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367030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76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76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764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764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796644"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lang="es-ES" sz="1800" dirty="0" err="1"/>
                        <a:t>Option</a:t>
                      </a:r>
                      <a:endParaRPr sz="1800" b="1" dirty="0">
                        <a:solidFill>
                          <a:schemeClr val="bg1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64769" indent="-191770" algn="ctr">
                        <a:lnSpc>
                          <a:spcPct val="100699"/>
                        </a:lnSpc>
                        <a:spcBef>
                          <a:spcPts val="815"/>
                        </a:spcBef>
                      </a:pPr>
                      <a:r>
                        <a:rPr lang="es-ES" sz="1800" spc="-10" dirty="0" err="1"/>
                        <a:t>Valorised</a:t>
                      </a:r>
                      <a:r>
                        <a:rPr lang="es-ES" sz="1800" spc="-10" dirty="0"/>
                        <a:t> </a:t>
                      </a:r>
                      <a:r>
                        <a:rPr lang="es-ES" sz="1800" spc="-10" dirty="0" err="1"/>
                        <a:t>by-products</a:t>
                      </a:r>
                      <a:r>
                        <a:rPr lang="es-ES" sz="1800" spc="-10" dirty="0"/>
                        <a:t> </a:t>
                      </a:r>
                      <a:r>
                        <a:rPr sz="1800" spc="-20" dirty="0"/>
                        <a:t>(Tn)</a:t>
                      </a:r>
                      <a:endParaRPr sz="1800" dirty="0">
                        <a:latin typeface="Calibri"/>
                        <a:cs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234950" marR="228600" indent="635" algn="ctr">
                        <a:lnSpc>
                          <a:spcPts val="1680"/>
                        </a:lnSpc>
                        <a:spcBef>
                          <a:spcPts val="45"/>
                        </a:spcBef>
                      </a:pPr>
                      <a:r>
                        <a:rPr lang="es-ES" sz="1800" spc="-10" dirty="0" err="1"/>
                        <a:t>Valorised</a:t>
                      </a:r>
                      <a:r>
                        <a:rPr lang="es-ES" sz="1800" spc="-10" dirty="0"/>
                        <a:t> </a:t>
                      </a:r>
                      <a:r>
                        <a:rPr lang="es-ES" sz="1800" spc="-10" dirty="0" err="1"/>
                        <a:t>by-products</a:t>
                      </a:r>
                      <a:r>
                        <a:rPr lang="es-ES" sz="1800" spc="-10" dirty="0"/>
                        <a:t> </a:t>
                      </a:r>
                      <a:r>
                        <a:rPr sz="1800" spc="-10" dirty="0"/>
                        <a:t>(%)</a:t>
                      </a:r>
                      <a:endParaRPr sz="1800" dirty="0">
                        <a:latin typeface="Calibri"/>
                        <a:cs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234950" marR="228600" indent="-635" algn="ctr">
                        <a:lnSpc>
                          <a:spcPts val="1680"/>
                        </a:lnSpc>
                        <a:spcBef>
                          <a:spcPts val="45"/>
                        </a:spcBef>
                      </a:pPr>
                      <a:r>
                        <a:rPr lang="es-ES" sz="1800" spc="-10" dirty="0" err="1"/>
                        <a:t>Ceramic</a:t>
                      </a:r>
                      <a:r>
                        <a:rPr lang="es-ES" sz="1800" spc="-10" dirty="0"/>
                        <a:t> tile </a:t>
                      </a:r>
                      <a:r>
                        <a:rPr lang="es-ES" sz="1800" spc="-10" dirty="0" err="1"/>
                        <a:t>production</a:t>
                      </a:r>
                      <a:r>
                        <a:rPr lang="es-ES" sz="1800" spc="-10" dirty="0"/>
                        <a:t> </a:t>
                      </a:r>
                      <a:r>
                        <a:rPr lang="es-ES" sz="1800" spc="-10" dirty="0" err="1"/>
                        <a:t>used</a:t>
                      </a:r>
                      <a:r>
                        <a:rPr sz="1800" spc="-60" dirty="0"/>
                        <a:t> </a:t>
                      </a:r>
                      <a:r>
                        <a:rPr sz="1800" spc="-25" dirty="0"/>
                        <a:t>(Tn)</a:t>
                      </a:r>
                      <a:endParaRPr sz="1800" dirty="0">
                        <a:latin typeface="Calibri"/>
                        <a:cs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209550" marR="201930" algn="ctr">
                        <a:lnSpc>
                          <a:spcPts val="1680"/>
                        </a:lnSpc>
                        <a:spcBef>
                          <a:spcPts val="45"/>
                        </a:spcBef>
                      </a:pPr>
                      <a:r>
                        <a:rPr lang="es-ES" sz="1800" spc="-10" dirty="0" err="1"/>
                        <a:t>Ceramic</a:t>
                      </a:r>
                      <a:r>
                        <a:rPr lang="es-ES" sz="1800" spc="-10" dirty="0"/>
                        <a:t> tile </a:t>
                      </a:r>
                      <a:r>
                        <a:rPr lang="es-ES" sz="1800" spc="-10" dirty="0" err="1"/>
                        <a:t>production</a:t>
                      </a:r>
                      <a:r>
                        <a:rPr lang="es-ES" sz="1800" spc="-10" dirty="0"/>
                        <a:t> </a:t>
                      </a:r>
                      <a:r>
                        <a:rPr lang="es-ES" sz="1800" spc="-10" dirty="0" err="1"/>
                        <a:t>used</a:t>
                      </a:r>
                      <a:r>
                        <a:rPr lang="es-ES" sz="1800" spc="-60" dirty="0"/>
                        <a:t> </a:t>
                      </a:r>
                      <a:r>
                        <a:rPr sz="1800" spc="-10" dirty="0"/>
                        <a:t>(%)</a:t>
                      </a:r>
                      <a:endParaRPr sz="1800" dirty="0">
                        <a:latin typeface="Calibri"/>
                        <a:cs typeface="Calibri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7364"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Bef>
                          <a:spcPts val="620"/>
                        </a:spcBef>
                      </a:pPr>
                      <a:r>
                        <a:rPr lang="es-ES" sz="1800" spc="-5" dirty="0"/>
                        <a:t>1: </a:t>
                      </a:r>
                      <a:r>
                        <a:rPr sz="1800" spc="-5" dirty="0"/>
                        <a:t>M</a:t>
                      </a:r>
                      <a:r>
                        <a:rPr lang="es-ES" sz="1800" spc="-5" dirty="0" err="1"/>
                        <a:t>aximum</a:t>
                      </a:r>
                      <a:r>
                        <a:rPr lang="es-ES" sz="1800" spc="-5" dirty="0"/>
                        <a:t> </a:t>
                      </a:r>
                      <a:r>
                        <a:rPr lang="es-ES" sz="1800" spc="-5" dirty="0" err="1"/>
                        <a:t>amount</a:t>
                      </a:r>
                      <a:r>
                        <a:rPr lang="es-ES" sz="1800" spc="-5" dirty="0"/>
                        <a:t> </a:t>
                      </a:r>
                      <a:r>
                        <a:rPr lang="es-ES" sz="1800" spc="-5" dirty="0" err="1"/>
                        <a:t>valorised</a:t>
                      </a:r>
                      <a:endParaRPr sz="1800" dirty="0">
                        <a:latin typeface="Calibri"/>
                        <a:cs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20"/>
                        </a:spcBef>
                      </a:pPr>
                      <a:r>
                        <a:rPr sz="1800" spc="-5" dirty="0"/>
                        <a:t>121</a:t>
                      </a:r>
                      <a:r>
                        <a:rPr sz="1800" spc="-80" dirty="0"/>
                        <a:t> </a:t>
                      </a:r>
                      <a:r>
                        <a:rPr sz="1800" spc="-10" dirty="0"/>
                        <a:t>600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20"/>
                        </a:spcBef>
                      </a:pPr>
                      <a:r>
                        <a:rPr sz="1800" spc="-10" dirty="0"/>
                        <a:t>59*</a:t>
                      </a:r>
                      <a:endParaRPr sz="1800" dirty="0">
                        <a:latin typeface="Calibri"/>
                        <a:cs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20"/>
                        </a:spcBef>
                      </a:pPr>
                      <a:r>
                        <a:rPr sz="1800" spc="-5" dirty="0"/>
                        <a:t>3 947</a:t>
                      </a:r>
                      <a:r>
                        <a:rPr sz="1800" spc="-80" dirty="0"/>
                        <a:t> </a:t>
                      </a:r>
                      <a:r>
                        <a:rPr sz="1800" spc="-10" dirty="0"/>
                        <a:t>000</a:t>
                      </a:r>
                      <a:endParaRPr sz="1800" dirty="0">
                        <a:latin typeface="Calibri"/>
                        <a:cs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20"/>
                        </a:spcBef>
                      </a:pPr>
                      <a:r>
                        <a:rPr sz="1800" spc="-10" dirty="0"/>
                        <a:t>45</a:t>
                      </a:r>
                      <a:endParaRPr sz="1800" dirty="0">
                        <a:latin typeface="Calibri"/>
                        <a:cs typeface="Calibri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62400">
                <a:tc>
                  <a:txBody>
                    <a:bodyPr/>
                    <a:lstStyle/>
                    <a:p>
                      <a:pPr marL="0" marR="55880" indent="-520065" algn="ctr">
                        <a:lnSpc>
                          <a:spcPct val="100699"/>
                        </a:lnSpc>
                        <a:spcBef>
                          <a:spcPts val="705"/>
                        </a:spcBef>
                      </a:pPr>
                      <a:r>
                        <a:rPr lang="es-ES" sz="1800" spc="-20" dirty="0"/>
                        <a:t>2: </a:t>
                      </a:r>
                      <a:r>
                        <a:rPr lang="es-ES" sz="1800" spc="-20" dirty="0" err="1"/>
                        <a:t>Valorisation</a:t>
                      </a:r>
                      <a:r>
                        <a:rPr lang="es-ES" sz="1800" spc="-20" dirty="0"/>
                        <a:t> </a:t>
                      </a:r>
                      <a:r>
                        <a:rPr lang="es-ES" sz="1800" spc="-20" dirty="0" err="1"/>
                        <a:t>of</a:t>
                      </a:r>
                      <a:r>
                        <a:rPr lang="es-ES" sz="1800" spc="-20" dirty="0"/>
                        <a:t> </a:t>
                      </a:r>
                      <a:r>
                        <a:rPr lang="es-ES" sz="1800" spc="-20" dirty="0" err="1"/>
                        <a:t>all</a:t>
                      </a:r>
                      <a:r>
                        <a:rPr lang="es-ES" sz="1800" spc="-20" dirty="0"/>
                        <a:t> </a:t>
                      </a:r>
                      <a:r>
                        <a:rPr lang="es-ES" sz="1800" spc="-20" dirty="0" err="1"/>
                        <a:t>chemical</a:t>
                      </a:r>
                      <a:r>
                        <a:rPr lang="es-ES" sz="1800" spc="-20" dirty="0"/>
                        <a:t> </a:t>
                      </a:r>
                      <a:r>
                        <a:rPr lang="es-ES" sz="1800" spc="-20" dirty="0" err="1"/>
                        <a:t>moulding</a:t>
                      </a:r>
                      <a:r>
                        <a:rPr lang="es-ES" sz="1800" spc="-20" dirty="0"/>
                        <a:t> </a:t>
                      </a:r>
                      <a:r>
                        <a:rPr lang="es-ES" sz="1800" spc="-20" dirty="0" err="1"/>
                        <a:t>by-products</a:t>
                      </a:r>
                      <a:endParaRPr sz="1800" dirty="0">
                        <a:latin typeface="Calibri"/>
                        <a:cs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1800"/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800" spc="-5" dirty="0"/>
                        <a:t>36</a:t>
                      </a:r>
                      <a:r>
                        <a:rPr sz="1800" spc="-80" dirty="0"/>
                        <a:t> </a:t>
                      </a:r>
                      <a:r>
                        <a:rPr sz="1800" spc="-10" dirty="0"/>
                        <a:t>825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1800"/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800" spc="-10" dirty="0"/>
                        <a:t>100**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1800"/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800" spc="-5" dirty="0"/>
                        <a:t>2 250</a:t>
                      </a:r>
                      <a:r>
                        <a:rPr sz="1800" spc="-80" dirty="0"/>
                        <a:t> </a:t>
                      </a:r>
                      <a:r>
                        <a:rPr sz="1800" spc="-10" dirty="0"/>
                        <a:t>442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1800" dirty="0"/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800" spc="-10" dirty="0"/>
                        <a:t>26</a:t>
                      </a:r>
                      <a:endParaRPr sz="1800" dirty="0">
                        <a:latin typeface="Calibri"/>
                        <a:cs typeface="Calibri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75078"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Bef>
                          <a:spcPts val="580"/>
                        </a:spcBef>
                      </a:pPr>
                      <a:r>
                        <a:rPr lang="es-ES" sz="1800" spc="-20" dirty="0"/>
                        <a:t>3: </a:t>
                      </a:r>
                      <a:r>
                        <a:rPr lang="es-ES" sz="1800" spc="-20" dirty="0" err="1"/>
                        <a:t>Valorisation</a:t>
                      </a:r>
                      <a:r>
                        <a:rPr lang="es-ES" sz="1800" spc="-20" dirty="0"/>
                        <a:t> </a:t>
                      </a:r>
                      <a:r>
                        <a:rPr lang="es-ES" sz="1800" spc="-20" dirty="0" err="1"/>
                        <a:t>of</a:t>
                      </a:r>
                      <a:r>
                        <a:rPr lang="es-ES" sz="1800" spc="-20" dirty="0"/>
                        <a:t> </a:t>
                      </a:r>
                      <a:r>
                        <a:rPr lang="es-ES" sz="1800" spc="-20" dirty="0" err="1"/>
                        <a:t>all</a:t>
                      </a:r>
                      <a:r>
                        <a:rPr lang="es-ES" sz="1800" spc="-20" dirty="0"/>
                        <a:t> </a:t>
                      </a:r>
                      <a:r>
                        <a:rPr lang="es-ES" sz="1800" spc="-20" dirty="0" err="1"/>
                        <a:t>chemical</a:t>
                      </a:r>
                      <a:r>
                        <a:rPr lang="es-ES" sz="1800" spc="-20" dirty="0"/>
                        <a:t> </a:t>
                      </a:r>
                      <a:r>
                        <a:rPr lang="es-ES" sz="1800" spc="-20" dirty="0" err="1"/>
                        <a:t>moulding</a:t>
                      </a:r>
                      <a:r>
                        <a:rPr lang="es-ES" sz="1800" spc="-20" dirty="0"/>
                        <a:t> </a:t>
                      </a:r>
                      <a:r>
                        <a:rPr lang="es-ES" sz="1800" spc="-20" dirty="0" err="1"/>
                        <a:t>by-products</a:t>
                      </a:r>
                      <a:r>
                        <a:rPr lang="es-ES" sz="1800" spc="-20" dirty="0"/>
                        <a:t> and </a:t>
                      </a:r>
                      <a:r>
                        <a:rPr lang="es-ES" sz="1800" spc="-20" dirty="0" err="1"/>
                        <a:t>part</a:t>
                      </a:r>
                      <a:r>
                        <a:rPr lang="es-ES" sz="1800" spc="-20" dirty="0"/>
                        <a:t> </a:t>
                      </a:r>
                      <a:r>
                        <a:rPr lang="es-ES" sz="1800" spc="-20" dirty="0" err="1"/>
                        <a:t>of</a:t>
                      </a:r>
                      <a:r>
                        <a:rPr lang="es-ES" sz="1800" spc="-20" dirty="0"/>
                        <a:t> </a:t>
                      </a:r>
                      <a:r>
                        <a:rPr lang="es-ES" sz="1800" spc="-20" dirty="0" err="1"/>
                        <a:t>green</a:t>
                      </a:r>
                      <a:r>
                        <a:rPr lang="es-ES" sz="1800" spc="-20" dirty="0"/>
                        <a:t> </a:t>
                      </a:r>
                      <a:r>
                        <a:rPr lang="es-ES" sz="1800" spc="-20" dirty="0" err="1"/>
                        <a:t>moulding</a:t>
                      </a:r>
                      <a:r>
                        <a:rPr lang="es-ES" sz="1800" spc="-20" dirty="0"/>
                        <a:t> </a:t>
                      </a:r>
                      <a:r>
                        <a:rPr lang="es-ES" sz="1800" spc="-20" dirty="0" err="1"/>
                        <a:t>by-products</a:t>
                      </a:r>
                      <a:endParaRPr sz="1800" dirty="0">
                        <a:latin typeface="Calibri"/>
                        <a:cs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1800"/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800" spc="-5" dirty="0"/>
                        <a:t>140</a:t>
                      </a:r>
                      <a:r>
                        <a:rPr sz="1800" spc="-70" dirty="0"/>
                        <a:t> </a:t>
                      </a:r>
                      <a:r>
                        <a:rPr sz="1800" spc="-5" dirty="0"/>
                        <a:t>336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1800"/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800" spc="-5" dirty="0"/>
                        <a:t>100**+61***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1800"/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800" spc="-5" dirty="0"/>
                        <a:t>8 740</a:t>
                      </a:r>
                      <a:r>
                        <a:rPr sz="1800" spc="-65" dirty="0"/>
                        <a:t> </a:t>
                      </a:r>
                      <a:r>
                        <a:rPr sz="1800" spc="-5" dirty="0"/>
                        <a:t>000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1800" dirty="0"/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800" spc="-5" dirty="0"/>
                        <a:t>100</a:t>
                      </a:r>
                      <a:endParaRPr sz="1800" dirty="0">
                        <a:latin typeface="Calibri"/>
                        <a:cs typeface="Calibri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169732"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Bef>
                          <a:spcPts val="580"/>
                        </a:spcBef>
                      </a:pPr>
                      <a:r>
                        <a:rPr lang="en-US" sz="1800" spc="-20" dirty="0"/>
                        <a:t>4: </a:t>
                      </a:r>
                      <a:r>
                        <a:rPr lang="en-US" sz="1800" spc="-20" dirty="0" err="1"/>
                        <a:t>Valorisation</a:t>
                      </a:r>
                      <a:r>
                        <a:rPr lang="en-US" sz="1800" spc="-20" dirty="0"/>
                        <a:t> of all chemical </a:t>
                      </a:r>
                      <a:r>
                        <a:rPr lang="en-US" sz="1800" spc="-20" dirty="0" err="1"/>
                        <a:t>moulding</a:t>
                      </a:r>
                      <a:r>
                        <a:rPr lang="en-US" sz="1800" spc="-20" dirty="0"/>
                        <a:t> by-products and green </a:t>
                      </a:r>
                      <a:r>
                        <a:rPr lang="en-US" sz="1800" spc="-20" dirty="0" err="1"/>
                        <a:t>moulding</a:t>
                      </a:r>
                      <a:r>
                        <a:rPr lang="en-US" sz="1800" spc="-20" dirty="0"/>
                        <a:t> dusts and part of green </a:t>
                      </a:r>
                      <a:r>
                        <a:rPr lang="en-US" sz="1800" spc="-20" dirty="0" err="1"/>
                        <a:t>moulding</a:t>
                      </a:r>
                      <a:r>
                        <a:rPr lang="en-US" sz="1800" spc="-20" dirty="0"/>
                        <a:t> sands</a:t>
                      </a:r>
                      <a:endParaRPr lang="en-US" sz="1800" dirty="0">
                        <a:latin typeface="+mn-lt"/>
                        <a:cs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sz="1800" dirty="0"/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1800" dirty="0"/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800" spc="-5" dirty="0"/>
                        <a:t>189</a:t>
                      </a:r>
                      <a:r>
                        <a:rPr sz="1800" spc="-70" dirty="0"/>
                        <a:t> </a:t>
                      </a:r>
                      <a:r>
                        <a:rPr sz="1800" spc="-5" dirty="0"/>
                        <a:t>950</a:t>
                      </a:r>
                      <a:endParaRPr sz="1800" dirty="0">
                        <a:latin typeface="Calibri"/>
                        <a:cs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sz="1800"/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1800"/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800" spc="-5" dirty="0"/>
                        <a:t>100**+90***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sz="1800" dirty="0"/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1800" dirty="0"/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800" spc="-5" dirty="0"/>
                        <a:t>8 740</a:t>
                      </a:r>
                      <a:r>
                        <a:rPr sz="1800" spc="-65" dirty="0"/>
                        <a:t> </a:t>
                      </a:r>
                      <a:r>
                        <a:rPr sz="1800" spc="-5" dirty="0"/>
                        <a:t>000</a:t>
                      </a:r>
                      <a:endParaRPr sz="1800" dirty="0">
                        <a:latin typeface="Calibri"/>
                        <a:cs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sz="1800" dirty="0"/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1800" dirty="0"/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800" spc="-5" dirty="0"/>
                        <a:t>100</a:t>
                      </a:r>
                      <a:endParaRPr sz="1800" dirty="0">
                        <a:latin typeface="Calibri"/>
                        <a:cs typeface="Calibri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5" name="object 4">
            <a:extLst>
              <a:ext uri="{FF2B5EF4-FFF2-40B4-BE49-F238E27FC236}">
                <a16:creationId xmlns:a16="http://schemas.microsoft.com/office/drawing/2014/main" id="{1B0E61C0-6C84-4D7F-A611-9FFB88856D5C}"/>
              </a:ext>
            </a:extLst>
          </p:cNvPr>
          <p:cNvSpPr txBox="1"/>
          <p:nvPr/>
        </p:nvSpPr>
        <p:spPr>
          <a:xfrm>
            <a:off x="1466240" y="6448425"/>
            <a:ext cx="6699860" cy="90794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pc="-5" dirty="0">
                <a:latin typeface="Calibri"/>
                <a:cs typeface="Calibri"/>
              </a:rPr>
              <a:t>* </a:t>
            </a:r>
            <a:r>
              <a:rPr lang="es-ES" spc="-10" dirty="0" err="1">
                <a:latin typeface="Calibri"/>
                <a:cs typeface="Calibri"/>
              </a:rPr>
              <a:t>Only</a:t>
            </a:r>
            <a:r>
              <a:rPr lang="es-ES" spc="-10" dirty="0">
                <a:latin typeface="Calibri"/>
                <a:cs typeface="Calibri"/>
              </a:rPr>
              <a:t> </a:t>
            </a:r>
            <a:r>
              <a:rPr lang="es-ES" spc="-10" dirty="0" err="1">
                <a:latin typeface="Calibri"/>
                <a:cs typeface="Calibri"/>
              </a:rPr>
              <a:t>sands</a:t>
            </a:r>
            <a:r>
              <a:rPr spc="-10" dirty="0">
                <a:latin typeface="Calibri"/>
                <a:cs typeface="Calibri"/>
              </a:rPr>
              <a:t>, </a:t>
            </a:r>
            <a:r>
              <a:rPr spc="-5" dirty="0">
                <a:latin typeface="Calibri"/>
                <a:cs typeface="Calibri"/>
              </a:rPr>
              <a:t>0% </a:t>
            </a:r>
            <a:r>
              <a:rPr lang="es-ES" spc="-5" dirty="0" err="1">
                <a:latin typeface="Calibri"/>
                <a:cs typeface="Calibri"/>
              </a:rPr>
              <a:t>dusts</a:t>
            </a:r>
            <a:endParaRPr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300"/>
              </a:spcBef>
            </a:pPr>
            <a:r>
              <a:rPr spc="-5" dirty="0">
                <a:latin typeface="Calibri"/>
                <a:cs typeface="Calibri"/>
              </a:rPr>
              <a:t>** </a:t>
            </a:r>
            <a:r>
              <a:rPr spc="-10" dirty="0">
                <a:latin typeface="Calibri"/>
                <a:cs typeface="Calibri"/>
              </a:rPr>
              <a:t>Respect</a:t>
            </a:r>
            <a:r>
              <a:rPr lang="es-ES" spc="-10" dirty="0">
                <a:latin typeface="Calibri"/>
                <a:cs typeface="Calibri"/>
              </a:rPr>
              <a:t> </a:t>
            </a:r>
            <a:r>
              <a:rPr lang="es-ES" spc="-10" dirty="0" err="1">
                <a:latin typeface="Calibri"/>
                <a:cs typeface="Calibri"/>
              </a:rPr>
              <a:t>to</a:t>
            </a:r>
            <a:r>
              <a:rPr lang="es-ES" spc="-10" dirty="0">
                <a:latin typeface="Calibri"/>
                <a:cs typeface="Calibri"/>
              </a:rPr>
              <a:t> </a:t>
            </a:r>
            <a:r>
              <a:rPr lang="es-ES" spc="-10" dirty="0" err="1">
                <a:latin typeface="Calibri"/>
                <a:cs typeface="Calibri"/>
              </a:rPr>
              <a:t>chemical</a:t>
            </a:r>
            <a:r>
              <a:rPr lang="es-ES" spc="-10" dirty="0">
                <a:latin typeface="Calibri"/>
                <a:cs typeface="Calibri"/>
              </a:rPr>
              <a:t> </a:t>
            </a:r>
            <a:r>
              <a:rPr lang="es-ES" spc="-10" dirty="0" err="1">
                <a:latin typeface="Calibri"/>
                <a:cs typeface="Calibri"/>
              </a:rPr>
              <a:t>moulding</a:t>
            </a:r>
            <a:r>
              <a:rPr lang="es-ES" spc="-10" dirty="0">
                <a:latin typeface="Calibri"/>
                <a:cs typeface="Calibri"/>
              </a:rPr>
              <a:t> </a:t>
            </a:r>
            <a:r>
              <a:rPr lang="es-ES" spc="-10" dirty="0" err="1">
                <a:latin typeface="Calibri"/>
                <a:cs typeface="Calibri"/>
              </a:rPr>
              <a:t>by-products</a:t>
            </a:r>
            <a:endParaRPr lang="es-ES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300"/>
              </a:spcBef>
            </a:pPr>
            <a:r>
              <a:rPr lang="es-ES" spc="-5" dirty="0">
                <a:latin typeface="Calibri"/>
                <a:cs typeface="Calibri"/>
              </a:rPr>
              <a:t>*** </a:t>
            </a:r>
            <a:r>
              <a:rPr lang="es-ES" spc="-10" dirty="0" err="1">
                <a:latin typeface="Calibri"/>
                <a:cs typeface="Calibri"/>
              </a:rPr>
              <a:t>Respect</a:t>
            </a:r>
            <a:r>
              <a:rPr lang="es-ES" spc="-10" dirty="0">
                <a:latin typeface="Calibri"/>
                <a:cs typeface="Calibri"/>
              </a:rPr>
              <a:t> </a:t>
            </a:r>
            <a:r>
              <a:rPr lang="es-ES" spc="-10" dirty="0" err="1">
                <a:latin typeface="Calibri"/>
                <a:cs typeface="Calibri"/>
              </a:rPr>
              <a:t>to</a:t>
            </a:r>
            <a:r>
              <a:rPr lang="es-ES" spc="-10" dirty="0">
                <a:latin typeface="Calibri"/>
                <a:cs typeface="Calibri"/>
              </a:rPr>
              <a:t> </a:t>
            </a:r>
            <a:r>
              <a:rPr lang="es-ES" spc="-10" dirty="0" err="1">
                <a:latin typeface="Calibri"/>
                <a:cs typeface="Calibri"/>
              </a:rPr>
              <a:t>green</a:t>
            </a:r>
            <a:r>
              <a:rPr lang="es-ES" spc="-10" dirty="0">
                <a:latin typeface="Calibri"/>
                <a:cs typeface="Calibri"/>
              </a:rPr>
              <a:t> </a:t>
            </a:r>
            <a:r>
              <a:rPr lang="es-ES" spc="-10" dirty="0" err="1">
                <a:latin typeface="Calibri"/>
                <a:cs typeface="Calibri"/>
              </a:rPr>
              <a:t>moulding</a:t>
            </a:r>
            <a:r>
              <a:rPr lang="es-ES" spc="-10" dirty="0">
                <a:latin typeface="Calibri"/>
                <a:cs typeface="Calibri"/>
              </a:rPr>
              <a:t> </a:t>
            </a:r>
            <a:r>
              <a:rPr lang="es-ES" spc="-10" dirty="0" err="1">
                <a:latin typeface="Calibri"/>
                <a:cs typeface="Calibri"/>
              </a:rPr>
              <a:t>by-products</a:t>
            </a:r>
            <a:endParaRPr lang="es-ES" dirty="0">
              <a:latin typeface="Calibri"/>
              <a:cs typeface="Calibri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B5923852-0887-49EC-B431-BA3C2C8A19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23100" y="1"/>
            <a:ext cx="3670300" cy="2114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4325454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1 CuadroTexto">
            <a:extLst>
              <a:ext uri="{FF2B5EF4-FFF2-40B4-BE49-F238E27FC236}">
                <a16:creationId xmlns:a16="http://schemas.microsoft.com/office/drawing/2014/main" id="{35D591F9-0DF3-4579-8823-F628AEA2B9D7}"/>
              </a:ext>
            </a:extLst>
          </p:cNvPr>
          <p:cNvSpPr txBox="1"/>
          <p:nvPr/>
        </p:nvSpPr>
        <p:spPr>
          <a:xfrm>
            <a:off x="88900" y="885825"/>
            <a:ext cx="3180865" cy="4996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647" b="1" dirty="0" err="1">
                <a:solidFill>
                  <a:srgbClr val="9B2743"/>
                </a:solidFill>
              </a:rPr>
              <a:t>Valorisation</a:t>
            </a:r>
            <a:r>
              <a:rPr lang="es-ES_tradnl" sz="2647" b="1" dirty="0">
                <a:solidFill>
                  <a:srgbClr val="9B2743"/>
                </a:solidFill>
              </a:rPr>
              <a:t> </a:t>
            </a:r>
            <a:r>
              <a:rPr lang="es-ES_tradnl" sz="2647" b="1" dirty="0" err="1">
                <a:solidFill>
                  <a:srgbClr val="9B2743"/>
                </a:solidFill>
              </a:rPr>
              <a:t>options</a:t>
            </a:r>
            <a:endParaRPr lang="ca-ES" sz="2647" b="1" dirty="0">
              <a:solidFill>
                <a:srgbClr val="9B2743"/>
              </a:solidFill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B5923852-0887-49EC-B431-BA3C2C8A19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23100" y="1"/>
            <a:ext cx="3670300" cy="2114576"/>
          </a:xfrm>
          <a:prstGeom prst="rect">
            <a:avLst/>
          </a:prstGeom>
        </p:spPr>
      </p:pic>
      <p:graphicFrame>
        <p:nvGraphicFramePr>
          <p:cNvPr id="2" name="Tabla 1">
            <a:extLst>
              <a:ext uri="{FF2B5EF4-FFF2-40B4-BE49-F238E27FC236}">
                <a16:creationId xmlns:a16="http://schemas.microsoft.com/office/drawing/2014/main" id="{4C9B7563-E432-401B-A735-007F70952EF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05072600"/>
              </p:ext>
            </p:extLst>
          </p:nvPr>
        </p:nvGraphicFramePr>
        <p:xfrm>
          <a:off x="165100" y="2257425"/>
          <a:ext cx="10363199" cy="5235255"/>
        </p:xfrm>
        <a:graphic>
          <a:graphicData uri="http://schemas.openxmlformats.org/drawingml/2006/table">
            <a:tbl>
              <a:tblPr firstRow="1" firstCol="1" bandRow="1">
                <a:tableStyleId>{21E4AEA4-8DFA-4A89-87EB-49C32662AFE0}</a:tableStyleId>
              </a:tblPr>
              <a:tblGrid>
                <a:gridCol w="2133600">
                  <a:extLst>
                    <a:ext uri="{9D8B030D-6E8A-4147-A177-3AD203B41FA5}">
                      <a16:colId xmlns:a16="http://schemas.microsoft.com/office/drawing/2014/main" val="2127993908"/>
                    </a:ext>
                  </a:extLst>
                </a:gridCol>
                <a:gridCol w="1642139">
                  <a:extLst>
                    <a:ext uri="{9D8B030D-6E8A-4147-A177-3AD203B41FA5}">
                      <a16:colId xmlns:a16="http://schemas.microsoft.com/office/drawing/2014/main" val="3832520683"/>
                    </a:ext>
                  </a:extLst>
                </a:gridCol>
                <a:gridCol w="1317492">
                  <a:extLst>
                    <a:ext uri="{9D8B030D-6E8A-4147-A177-3AD203B41FA5}">
                      <a16:colId xmlns:a16="http://schemas.microsoft.com/office/drawing/2014/main" val="2973214259"/>
                    </a:ext>
                  </a:extLst>
                </a:gridCol>
                <a:gridCol w="1317492">
                  <a:extLst>
                    <a:ext uri="{9D8B030D-6E8A-4147-A177-3AD203B41FA5}">
                      <a16:colId xmlns:a16="http://schemas.microsoft.com/office/drawing/2014/main" val="367005433"/>
                    </a:ext>
                  </a:extLst>
                </a:gridCol>
                <a:gridCol w="1317492">
                  <a:extLst>
                    <a:ext uri="{9D8B030D-6E8A-4147-A177-3AD203B41FA5}">
                      <a16:colId xmlns:a16="http://schemas.microsoft.com/office/drawing/2014/main" val="1976389610"/>
                    </a:ext>
                  </a:extLst>
                </a:gridCol>
                <a:gridCol w="1317492">
                  <a:extLst>
                    <a:ext uri="{9D8B030D-6E8A-4147-A177-3AD203B41FA5}">
                      <a16:colId xmlns:a16="http://schemas.microsoft.com/office/drawing/2014/main" val="120837192"/>
                    </a:ext>
                  </a:extLst>
                </a:gridCol>
                <a:gridCol w="1317492">
                  <a:extLst>
                    <a:ext uri="{9D8B030D-6E8A-4147-A177-3AD203B41FA5}">
                      <a16:colId xmlns:a16="http://schemas.microsoft.com/office/drawing/2014/main" val="4077817601"/>
                    </a:ext>
                  </a:extLst>
                </a:gridCol>
              </a:tblGrid>
              <a:tr h="855118"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CODE</a:t>
                      </a:r>
                      <a:endParaRPr lang="es-E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Total</a:t>
                      </a:r>
                    </a:p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endParaRPr lang="en-US" sz="2000" dirty="0">
                        <a:effectLst/>
                      </a:endParaRPr>
                    </a:p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 landfilled </a:t>
                      </a:r>
                      <a:r>
                        <a:rPr lang="es-ES" sz="2000" dirty="0">
                          <a:effectLst/>
                        </a:rPr>
                        <a:t>(</a:t>
                      </a:r>
                      <a:r>
                        <a:rPr lang="es-ES" sz="2000" dirty="0" err="1">
                          <a:effectLst/>
                        </a:rPr>
                        <a:t>tn</a:t>
                      </a:r>
                      <a:r>
                        <a:rPr lang="es-ES" sz="2000" dirty="0">
                          <a:effectLst/>
                        </a:rPr>
                        <a:t>)</a:t>
                      </a:r>
                      <a:endParaRPr lang="es-E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s-ES" sz="2000" dirty="0">
                          <a:effectLst/>
                        </a:rPr>
                        <a:t>Ratio (%)</a:t>
                      </a:r>
                      <a:endParaRPr lang="es-E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s-ES" sz="2000" dirty="0" err="1">
                          <a:effectLst/>
                        </a:rPr>
                        <a:t>Option</a:t>
                      </a:r>
                      <a:r>
                        <a:rPr lang="es-ES" sz="2000" dirty="0">
                          <a:effectLst/>
                        </a:rPr>
                        <a:t> 1</a:t>
                      </a:r>
                    </a:p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endParaRPr lang="es-ES" sz="2000" dirty="0">
                        <a:effectLst/>
                      </a:endParaRPr>
                    </a:p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s-ES" sz="2000" dirty="0">
                          <a:effectLst/>
                        </a:rPr>
                        <a:t> (%)</a:t>
                      </a:r>
                      <a:endParaRPr lang="es-E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s-ES" sz="2000" dirty="0" err="1">
                          <a:effectLst/>
                        </a:rPr>
                        <a:t>Option</a:t>
                      </a:r>
                      <a:r>
                        <a:rPr lang="es-ES" sz="2000" dirty="0">
                          <a:effectLst/>
                        </a:rPr>
                        <a:t> 2 </a:t>
                      </a:r>
                    </a:p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endParaRPr lang="es-ES" sz="2000" dirty="0">
                        <a:effectLst/>
                      </a:endParaRPr>
                    </a:p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s-ES" sz="2000" dirty="0">
                          <a:effectLst/>
                        </a:rPr>
                        <a:t>(%)</a:t>
                      </a:r>
                      <a:endParaRPr lang="es-E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s-ES" sz="2000" dirty="0" err="1">
                          <a:effectLst/>
                        </a:rPr>
                        <a:t>Option</a:t>
                      </a:r>
                      <a:r>
                        <a:rPr lang="es-ES" sz="2000" dirty="0">
                          <a:effectLst/>
                        </a:rPr>
                        <a:t> 3 </a:t>
                      </a:r>
                    </a:p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endParaRPr lang="es-ES" sz="2000" dirty="0">
                        <a:effectLst/>
                      </a:endParaRPr>
                    </a:p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s-ES" sz="2000" dirty="0">
                          <a:effectLst/>
                        </a:rPr>
                        <a:t>(%)</a:t>
                      </a:r>
                      <a:endParaRPr lang="es-E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s-ES" sz="2000" dirty="0" err="1">
                          <a:effectLst/>
                        </a:rPr>
                        <a:t>Option</a:t>
                      </a:r>
                      <a:r>
                        <a:rPr lang="es-ES" sz="2000" dirty="0">
                          <a:effectLst/>
                        </a:rPr>
                        <a:t> 4 </a:t>
                      </a:r>
                    </a:p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endParaRPr lang="es-ES" sz="2000" dirty="0">
                        <a:effectLst/>
                      </a:endParaRPr>
                    </a:p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s-ES" sz="2000" dirty="0">
                          <a:effectLst/>
                        </a:rPr>
                        <a:t>(%)</a:t>
                      </a:r>
                      <a:endParaRPr lang="es-E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663049742"/>
                  </a:ext>
                </a:extLst>
              </a:tr>
              <a:tr h="33507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2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GS</a:t>
                      </a:r>
                    </a:p>
                  </a:txBody>
                  <a:tcPr marL="75629" marR="7562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s-ES" sz="2000" dirty="0">
                          <a:effectLst/>
                        </a:rPr>
                        <a:t>147425</a:t>
                      </a:r>
                      <a:endParaRPr lang="es-E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s-ES" sz="2000" dirty="0">
                          <a:effectLst/>
                        </a:rPr>
                        <a:t>71.0</a:t>
                      </a:r>
                      <a:endParaRPr lang="es-E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s-ES" sz="2000" dirty="0">
                          <a:effectLst/>
                        </a:rPr>
                        <a:t>84.0</a:t>
                      </a:r>
                      <a:endParaRPr lang="es-E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s-ES" sz="2000" dirty="0">
                          <a:effectLst/>
                        </a:rPr>
                        <a:t>0.0</a:t>
                      </a:r>
                      <a:endParaRPr lang="es-E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s-ES" sz="2000" dirty="0">
                          <a:effectLst/>
                        </a:rPr>
                        <a:t>63.6</a:t>
                      </a:r>
                      <a:endParaRPr lang="es-E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s-ES" sz="2000" dirty="0">
                          <a:effectLst/>
                        </a:rPr>
                        <a:t>77.6</a:t>
                      </a:r>
                      <a:endParaRPr lang="es-E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E8D0D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34745250"/>
                  </a:ext>
                </a:extLst>
              </a:tr>
              <a:tr h="31899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2000" dirty="0">
                          <a:effectLst/>
                          <a:latin typeface="+mn-lt"/>
                        </a:rPr>
                        <a:t>GD</a:t>
                      </a:r>
                      <a:endParaRPr lang="es-ES" sz="2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5629" marR="7562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s-ES" sz="2000" dirty="0">
                          <a:effectLst/>
                        </a:rPr>
                        <a:t>23494</a:t>
                      </a:r>
                      <a:endParaRPr lang="es-E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s-ES" sz="2000" dirty="0">
                          <a:effectLst/>
                        </a:rPr>
                        <a:t>11.3</a:t>
                      </a:r>
                      <a:endParaRPr lang="es-E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s-ES" sz="2000" dirty="0">
                          <a:effectLst/>
                        </a:rPr>
                        <a:t>0.0</a:t>
                      </a:r>
                      <a:endParaRPr lang="es-E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s-ES" sz="2000" dirty="0">
                          <a:effectLst/>
                        </a:rPr>
                        <a:t>0.0</a:t>
                      </a:r>
                      <a:endParaRPr lang="es-E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s-ES" sz="2000" dirty="0">
                          <a:effectLst/>
                        </a:rPr>
                        <a:t>10.1</a:t>
                      </a:r>
                      <a:endParaRPr lang="es-E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s-ES" sz="2000" dirty="0">
                          <a:effectLst/>
                        </a:rPr>
                        <a:t>3.0</a:t>
                      </a:r>
                      <a:endParaRPr lang="es-E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4E9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12886063"/>
                  </a:ext>
                </a:extLst>
              </a:tr>
              <a:tr h="31899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2000" dirty="0">
                          <a:effectLst/>
                          <a:latin typeface="+mn-lt"/>
                        </a:rPr>
                        <a:t>CS-FI</a:t>
                      </a:r>
                      <a:endParaRPr lang="es-ES" sz="2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5629" marR="7562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s-ES" sz="2000">
                          <a:effectLst/>
                        </a:rPr>
                        <a:t>9362</a:t>
                      </a:r>
                      <a:endParaRPr lang="es-E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s-ES" sz="2000">
                          <a:effectLst/>
                        </a:rPr>
                        <a:t>4.5</a:t>
                      </a:r>
                      <a:endParaRPr lang="es-E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s-ES" sz="2000">
                          <a:effectLst/>
                        </a:rPr>
                        <a:t>5.3</a:t>
                      </a:r>
                      <a:endParaRPr lang="es-E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s-ES" sz="2000">
                          <a:effectLst/>
                        </a:rPr>
                        <a:t>25.4</a:t>
                      </a:r>
                      <a:endParaRPr lang="es-E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s-ES" sz="2000">
                          <a:effectLst/>
                        </a:rPr>
                        <a:t>6.7</a:t>
                      </a:r>
                      <a:endParaRPr lang="es-E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s-ES" sz="2000">
                          <a:effectLst/>
                        </a:rPr>
                        <a:t>4.9</a:t>
                      </a:r>
                      <a:endParaRPr lang="es-E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74023088"/>
                  </a:ext>
                </a:extLst>
              </a:tr>
              <a:tr h="31899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2000" dirty="0">
                          <a:effectLst/>
                          <a:latin typeface="+mn-lt"/>
                        </a:rPr>
                        <a:t>CD-FI</a:t>
                      </a:r>
                      <a:endParaRPr lang="es-ES" sz="2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5629" marR="7562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s-ES" sz="2000">
                          <a:effectLst/>
                        </a:rPr>
                        <a:t>681</a:t>
                      </a:r>
                      <a:endParaRPr lang="es-E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s-ES" sz="2000">
                          <a:effectLst/>
                        </a:rPr>
                        <a:t>0.3</a:t>
                      </a:r>
                      <a:endParaRPr lang="es-E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s-ES" sz="2000">
                          <a:effectLst/>
                        </a:rPr>
                        <a:t>0.0</a:t>
                      </a:r>
                      <a:endParaRPr lang="es-E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s-ES" sz="2000">
                          <a:effectLst/>
                        </a:rPr>
                        <a:t>1.8</a:t>
                      </a:r>
                      <a:endParaRPr lang="es-E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s-ES" sz="2000">
                          <a:effectLst/>
                        </a:rPr>
                        <a:t>0.5</a:t>
                      </a:r>
                      <a:endParaRPr lang="es-E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s-ES" sz="2000">
                          <a:effectLst/>
                        </a:rPr>
                        <a:t>0.4</a:t>
                      </a:r>
                      <a:endParaRPr lang="es-E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557036942"/>
                  </a:ext>
                </a:extLst>
              </a:tr>
              <a:tr h="31899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2000" dirty="0">
                          <a:effectLst/>
                          <a:latin typeface="+mn-lt"/>
                        </a:rPr>
                        <a:t>CS-FU</a:t>
                      </a:r>
                      <a:endParaRPr lang="es-ES" sz="2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5629" marR="7562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s-ES" sz="2000">
                          <a:effectLst/>
                        </a:rPr>
                        <a:t>9669</a:t>
                      </a:r>
                      <a:endParaRPr lang="es-E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s-ES" sz="2000">
                          <a:effectLst/>
                        </a:rPr>
                        <a:t>4.7</a:t>
                      </a:r>
                      <a:endParaRPr lang="es-E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s-ES" sz="2000">
                          <a:effectLst/>
                        </a:rPr>
                        <a:t>5.5</a:t>
                      </a:r>
                      <a:endParaRPr lang="es-E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s-ES" sz="2000">
                          <a:effectLst/>
                        </a:rPr>
                        <a:t>26.3</a:t>
                      </a:r>
                      <a:endParaRPr lang="es-E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s-ES" sz="2000">
                          <a:effectLst/>
                        </a:rPr>
                        <a:t>6.9</a:t>
                      </a:r>
                      <a:endParaRPr lang="es-E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s-ES" sz="2000" dirty="0">
                          <a:effectLst/>
                        </a:rPr>
                        <a:t>5.1</a:t>
                      </a:r>
                      <a:endParaRPr lang="es-E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533603132"/>
                  </a:ext>
                </a:extLst>
              </a:tr>
              <a:tr h="31899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2000" dirty="0">
                          <a:effectLst/>
                          <a:latin typeface="+mn-lt"/>
                        </a:rPr>
                        <a:t>CD-FU</a:t>
                      </a:r>
                      <a:endParaRPr lang="es-ES" sz="2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5629" marR="7562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s-ES" sz="2000">
                          <a:effectLst/>
                        </a:rPr>
                        <a:t>6273</a:t>
                      </a:r>
                      <a:endParaRPr lang="es-E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s-ES" sz="2000">
                          <a:effectLst/>
                        </a:rPr>
                        <a:t>3.0</a:t>
                      </a:r>
                      <a:endParaRPr lang="es-E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s-ES" sz="2000">
                          <a:effectLst/>
                        </a:rPr>
                        <a:t>0.0</a:t>
                      </a:r>
                      <a:endParaRPr lang="es-E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s-ES" sz="2000">
                          <a:effectLst/>
                        </a:rPr>
                        <a:t>17.0</a:t>
                      </a:r>
                      <a:endParaRPr lang="es-E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s-ES" sz="2000">
                          <a:effectLst/>
                        </a:rPr>
                        <a:t>4.5</a:t>
                      </a:r>
                      <a:endParaRPr lang="es-E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s-ES" sz="2000">
                          <a:effectLst/>
                        </a:rPr>
                        <a:t>3.3</a:t>
                      </a:r>
                      <a:endParaRPr lang="es-E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737093376"/>
                  </a:ext>
                </a:extLst>
              </a:tr>
              <a:tr h="31899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2000" dirty="0">
                          <a:effectLst/>
                          <a:latin typeface="+mn-lt"/>
                        </a:rPr>
                        <a:t>CS-FA</a:t>
                      </a:r>
                      <a:endParaRPr lang="es-ES" sz="2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5629" marR="7562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s-ES" sz="2000">
                          <a:effectLst/>
                        </a:rPr>
                        <a:t>4440</a:t>
                      </a:r>
                      <a:endParaRPr lang="es-E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s-ES" sz="2000">
                          <a:effectLst/>
                        </a:rPr>
                        <a:t>2.1</a:t>
                      </a:r>
                      <a:endParaRPr lang="es-E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s-ES" sz="2000">
                          <a:effectLst/>
                        </a:rPr>
                        <a:t>2.5</a:t>
                      </a:r>
                      <a:endParaRPr lang="es-E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s-ES" sz="2000">
                          <a:effectLst/>
                        </a:rPr>
                        <a:t>12.1</a:t>
                      </a:r>
                      <a:endParaRPr lang="es-E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s-ES" sz="2000">
                          <a:effectLst/>
                        </a:rPr>
                        <a:t>3.2</a:t>
                      </a:r>
                      <a:endParaRPr lang="es-E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s-ES" sz="2000">
                          <a:effectLst/>
                        </a:rPr>
                        <a:t>2.3</a:t>
                      </a:r>
                      <a:endParaRPr lang="es-E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701060173"/>
                  </a:ext>
                </a:extLst>
              </a:tr>
              <a:tr h="31899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2000" dirty="0">
                          <a:effectLst/>
                          <a:latin typeface="+mn-lt"/>
                        </a:rPr>
                        <a:t>CD-FA</a:t>
                      </a:r>
                      <a:endParaRPr lang="es-ES" sz="2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5629" marR="7562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s-ES" sz="2000">
                          <a:effectLst/>
                        </a:rPr>
                        <a:t>1883</a:t>
                      </a:r>
                      <a:endParaRPr lang="es-E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s-ES" sz="2000">
                          <a:effectLst/>
                        </a:rPr>
                        <a:t>0.9</a:t>
                      </a:r>
                      <a:endParaRPr lang="es-E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s-ES" sz="2000">
                          <a:effectLst/>
                        </a:rPr>
                        <a:t>0.0</a:t>
                      </a:r>
                      <a:endParaRPr lang="es-E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s-ES" sz="2000">
                          <a:effectLst/>
                        </a:rPr>
                        <a:t>5.1</a:t>
                      </a:r>
                      <a:endParaRPr lang="es-E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s-ES" sz="2000">
                          <a:effectLst/>
                        </a:rPr>
                        <a:t>1.3</a:t>
                      </a:r>
                      <a:endParaRPr lang="es-E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s-ES" sz="2000">
                          <a:effectLst/>
                        </a:rPr>
                        <a:t>1.0</a:t>
                      </a:r>
                      <a:endParaRPr lang="es-E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430094456"/>
                  </a:ext>
                </a:extLst>
              </a:tr>
              <a:tr h="31899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2000" dirty="0">
                          <a:effectLst/>
                          <a:latin typeface="+mn-lt"/>
                        </a:rPr>
                        <a:t>CS-SE</a:t>
                      </a:r>
                      <a:endParaRPr lang="es-ES" sz="2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5629" marR="7562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s-ES" sz="2000">
                          <a:effectLst/>
                        </a:rPr>
                        <a:t>4491</a:t>
                      </a:r>
                      <a:endParaRPr lang="es-E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s-ES" sz="2000">
                          <a:effectLst/>
                        </a:rPr>
                        <a:t>2.2</a:t>
                      </a:r>
                      <a:endParaRPr lang="es-E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s-ES" sz="2000">
                          <a:effectLst/>
                        </a:rPr>
                        <a:t>2.6</a:t>
                      </a:r>
                      <a:endParaRPr lang="es-E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s-ES" sz="2000">
                          <a:effectLst/>
                        </a:rPr>
                        <a:t>12.2</a:t>
                      </a:r>
                      <a:endParaRPr lang="es-E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s-ES" sz="2000">
                          <a:effectLst/>
                        </a:rPr>
                        <a:t>3.2</a:t>
                      </a:r>
                      <a:endParaRPr lang="es-E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s-ES" sz="2000">
                          <a:effectLst/>
                        </a:rPr>
                        <a:t>2.4</a:t>
                      </a:r>
                      <a:endParaRPr lang="es-E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821117138"/>
                  </a:ext>
                </a:extLst>
              </a:tr>
              <a:tr h="31899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2000" dirty="0">
                          <a:effectLst/>
                          <a:latin typeface="+mn-lt"/>
                        </a:rPr>
                        <a:t>CD-SE</a:t>
                      </a:r>
                      <a:endParaRPr lang="es-ES" sz="2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5629" marR="7562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s-ES" sz="2000">
                          <a:effectLst/>
                        </a:rPr>
                        <a:t>26</a:t>
                      </a:r>
                      <a:endParaRPr lang="es-E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s-ES" sz="2000">
                          <a:effectLst/>
                        </a:rPr>
                        <a:t>0.013</a:t>
                      </a:r>
                      <a:endParaRPr lang="es-E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s-ES" sz="2000">
                          <a:effectLst/>
                        </a:rPr>
                        <a:t>0.015</a:t>
                      </a:r>
                      <a:endParaRPr lang="es-E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s-ES" sz="2000">
                          <a:effectLst/>
                        </a:rPr>
                        <a:t>0.071</a:t>
                      </a:r>
                      <a:endParaRPr lang="es-E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s-ES" sz="2000">
                          <a:effectLst/>
                        </a:rPr>
                        <a:t>0.019</a:t>
                      </a:r>
                      <a:endParaRPr lang="es-E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s-ES" sz="2000">
                          <a:effectLst/>
                        </a:rPr>
                        <a:t>0.014</a:t>
                      </a:r>
                      <a:endParaRPr lang="es-E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588011362"/>
                  </a:ext>
                </a:extLst>
              </a:tr>
              <a:tr h="587056"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s-ES" sz="2000" dirty="0" err="1">
                          <a:effectLst/>
                        </a:rPr>
                        <a:t>Organic</a:t>
                      </a:r>
                      <a:r>
                        <a:rPr lang="es-ES" sz="2000" dirty="0">
                          <a:effectLst/>
                        </a:rPr>
                        <a:t> </a:t>
                      </a:r>
                      <a:r>
                        <a:rPr lang="es-ES" sz="2000" dirty="0" err="1">
                          <a:effectLst/>
                        </a:rPr>
                        <a:t>carbon</a:t>
                      </a:r>
                      <a:r>
                        <a:rPr lang="es-ES" sz="2000" dirty="0">
                          <a:effectLst/>
                        </a:rPr>
                        <a:t> </a:t>
                      </a:r>
                    </a:p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endParaRPr lang="es-ES" sz="2000" dirty="0">
                        <a:effectLst/>
                      </a:endParaRPr>
                    </a:p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s-ES" sz="2000" dirty="0">
                          <a:effectLst/>
                        </a:rPr>
                        <a:t>(%)</a:t>
                      </a:r>
                      <a:endParaRPr lang="es-E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s-ES" sz="2000" dirty="0">
                          <a:effectLst/>
                        </a:rPr>
                        <a:t> </a:t>
                      </a:r>
                      <a:endParaRPr lang="es-E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s-ES" sz="2000" dirty="0">
                          <a:effectLst/>
                        </a:rPr>
                        <a:t>3.29</a:t>
                      </a:r>
                      <a:endParaRPr lang="es-E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s-ES" sz="2000" dirty="0">
                          <a:effectLst/>
                        </a:rPr>
                        <a:t>1.77</a:t>
                      </a:r>
                      <a:endParaRPr lang="es-E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s-ES" sz="2000" dirty="0">
                          <a:effectLst/>
                        </a:rPr>
                        <a:t>3.21</a:t>
                      </a:r>
                      <a:endParaRPr lang="es-E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s-ES" sz="2000" dirty="0">
                          <a:effectLst/>
                        </a:rPr>
                        <a:t>3.28</a:t>
                      </a:r>
                      <a:endParaRPr lang="es-E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s-ES" sz="2000" dirty="0">
                          <a:effectLst/>
                        </a:rPr>
                        <a:t>2.45</a:t>
                      </a:r>
                      <a:endParaRPr lang="es-E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146967931"/>
                  </a:ext>
                </a:extLst>
              </a:tr>
              <a:tr h="587056"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s-ES" sz="20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Percentage</a:t>
                      </a:r>
                      <a:r>
                        <a:rPr lang="es-ES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in </a:t>
                      </a:r>
                    </a:p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endParaRPr lang="es-E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s-ES" sz="20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the</a:t>
                      </a:r>
                      <a:r>
                        <a:rPr lang="es-ES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s-ES" sz="20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ceramic</a:t>
                      </a:r>
                      <a:r>
                        <a:rPr lang="es-ES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s-ES" sz="20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body</a:t>
                      </a:r>
                      <a:endParaRPr lang="es-E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endParaRPr lang="es-E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endParaRPr lang="es-E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s-ES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3.0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s-ES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1.6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s-ES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1.6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s-ES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2.2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68948034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446237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1 CuadroTexto">
            <a:extLst>
              <a:ext uri="{FF2B5EF4-FFF2-40B4-BE49-F238E27FC236}">
                <a16:creationId xmlns:a16="http://schemas.microsoft.com/office/drawing/2014/main" id="{35D591F9-0DF3-4579-8823-F628AEA2B9D7}"/>
              </a:ext>
            </a:extLst>
          </p:cNvPr>
          <p:cNvSpPr txBox="1"/>
          <p:nvPr/>
        </p:nvSpPr>
        <p:spPr>
          <a:xfrm>
            <a:off x="631040" y="1218690"/>
            <a:ext cx="9505465" cy="4996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647" b="1" dirty="0" err="1">
                <a:solidFill>
                  <a:srgbClr val="9B2743"/>
                </a:solidFill>
              </a:rPr>
              <a:t>Laboratory</a:t>
            </a:r>
            <a:r>
              <a:rPr lang="es-ES_tradnl" sz="2647" b="1" dirty="0">
                <a:solidFill>
                  <a:srgbClr val="9B2743"/>
                </a:solidFill>
              </a:rPr>
              <a:t> </a:t>
            </a:r>
            <a:r>
              <a:rPr lang="es-ES_tradnl" sz="2647" b="1" dirty="0" err="1">
                <a:solidFill>
                  <a:srgbClr val="9B2743"/>
                </a:solidFill>
              </a:rPr>
              <a:t>tests</a:t>
            </a:r>
            <a:r>
              <a:rPr lang="es-ES_tradnl" sz="2647" b="1" dirty="0">
                <a:solidFill>
                  <a:srgbClr val="9B2743"/>
                </a:solidFill>
              </a:rPr>
              <a:t>:</a:t>
            </a:r>
            <a:endParaRPr lang="ca-ES" sz="2647" b="1" dirty="0">
              <a:solidFill>
                <a:srgbClr val="9B2743"/>
              </a:solidFill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E8F95E2A-F51F-48B9-8D0C-CB7F821E09ED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1700" y="581026"/>
            <a:ext cx="7251700" cy="391490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4" name="Tabla 3">
            <a:extLst>
              <a:ext uri="{FF2B5EF4-FFF2-40B4-BE49-F238E27FC236}">
                <a16:creationId xmlns:a16="http://schemas.microsoft.com/office/drawing/2014/main" id="{0DFA49E3-9C4B-4153-B07A-7C4A896AC7A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24614638"/>
              </p:ext>
            </p:extLst>
          </p:nvPr>
        </p:nvGraphicFramePr>
        <p:xfrm>
          <a:off x="165100" y="4619625"/>
          <a:ext cx="10363203" cy="24384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546996">
                  <a:extLst>
                    <a:ext uri="{9D8B030D-6E8A-4147-A177-3AD203B41FA5}">
                      <a16:colId xmlns:a16="http://schemas.microsoft.com/office/drawing/2014/main" val="2713848150"/>
                    </a:ext>
                  </a:extLst>
                </a:gridCol>
                <a:gridCol w="1364071">
                  <a:extLst>
                    <a:ext uri="{9D8B030D-6E8A-4147-A177-3AD203B41FA5}">
                      <a16:colId xmlns:a16="http://schemas.microsoft.com/office/drawing/2014/main" val="2687625719"/>
                    </a:ext>
                  </a:extLst>
                </a:gridCol>
                <a:gridCol w="1364071">
                  <a:extLst>
                    <a:ext uri="{9D8B030D-6E8A-4147-A177-3AD203B41FA5}">
                      <a16:colId xmlns:a16="http://schemas.microsoft.com/office/drawing/2014/main" val="513813448"/>
                    </a:ext>
                  </a:extLst>
                </a:gridCol>
                <a:gridCol w="1364071">
                  <a:extLst>
                    <a:ext uri="{9D8B030D-6E8A-4147-A177-3AD203B41FA5}">
                      <a16:colId xmlns:a16="http://schemas.microsoft.com/office/drawing/2014/main" val="3355053240"/>
                    </a:ext>
                  </a:extLst>
                </a:gridCol>
                <a:gridCol w="1361997">
                  <a:extLst>
                    <a:ext uri="{9D8B030D-6E8A-4147-A177-3AD203B41FA5}">
                      <a16:colId xmlns:a16="http://schemas.microsoft.com/office/drawing/2014/main" val="1914781951"/>
                    </a:ext>
                  </a:extLst>
                </a:gridCol>
                <a:gridCol w="1361997">
                  <a:extLst>
                    <a:ext uri="{9D8B030D-6E8A-4147-A177-3AD203B41FA5}">
                      <a16:colId xmlns:a16="http://schemas.microsoft.com/office/drawing/2014/main" val="604355363"/>
                    </a:ext>
                  </a:extLst>
                </a:gridCol>
              </a:tblGrid>
              <a:tr h="304800"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</a:rPr>
                        <a:t>Composition</a:t>
                      </a:r>
                      <a:endParaRPr lang="es-E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0" marB="0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269875" algn="l"/>
                        </a:tabLst>
                      </a:pPr>
                      <a:r>
                        <a:rPr lang="es-ES" sz="2000" b="1" dirty="0">
                          <a:solidFill>
                            <a:schemeClr val="bg1"/>
                          </a:solidFill>
                          <a:effectLst/>
                        </a:rPr>
                        <a:t>RF-STD</a:t>
                      </a:r>
                      <a:endParaRPr lang="es-E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0" marB="0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269875" algn="l"/>
                        </a:tabLst>
                      </a:pPr>
                      <a:r>
                        <a:rPr lang="es-ES" sz="2000" b="1" dirty="0">
                          <a:solidFill>
                            <a:schemeClr val="bg1"/>
                          </a:solidFill>
                          <a:effectLst/>
                        </a:rPr>
                        <a:t>RF-1.6%</a:t>
                      </a:r>
                      <a:endParaRPr lang="es-E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0" marB="0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269875" algn="l"/>
                        </a:tabLst>
                      </a:pPr>
                      <a:r>
                        <a:rPr lang="es-ES" sz="2000" b="1" dirty="0">
                          <a:solidFill>
                            <a:schemeClr val="bg1"/>
                          </a:solidFill>
                          <a:effectLst/>
                        </a:rPr>
                        <a:t>RF-2.2%</a:t>
                      </a:r>
                      <a:endParaRPr lang="es-E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0" marB="0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269875" algn="l"/>
                        </a:tabLst>
                      </a:pPr>
                      <a:r>
                        <a:rPr lang="es-ES" sz="2000" b="1" dirty="0">
                          <a:solidFill>
                            <a:schemeClr val="bg1"/>
                          </a:solidFill>
                          <a:effectLst/>
                        </a:rPr>
                        <a:t>RF-3%</a:t>
                      </a:r>
                      <a:endParaRPr lang="es-E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0" marB="0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269875" algn="l"/>
                        </a:tabLst>
                      </a:pPr>
                      <a:r>
                        <a:rPr lang="es-ES" sz="2000" b="1" dirty="0">
                          <a:solidFill>
                            <a:schemeClr val="bg1"/>
                          </a:solidFill>
                          <a:effectLst/>
                        </a:rPr>
                        <a:t>RF-CM 1.6%</a:t>
                      </a:r>
                      <a:endParaRPr lang="es-E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0" marB="0" anchor="ctr"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19848782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</a:rPr>
                        <a:t>Bulk Density (g/cm</a:t>
                      </a:r>
                      <a:r>
                        <a:rPr lang="en-US" sz="2000" b="1" baseline="30000" dirty="0">
                          <a:solidFill>
                            <a:schemeClr val="bg1"/>
                          </a:solidFill>
                          <a:effectLst/>
                        </a:rPr>
                        <a:t>3</a:t>
                      </a: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</a:rPr>
                        <a:t>)</a:t>
                      </a:r>
                      <a:endParaRPr lang="es-E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0" marB="0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269875" algn="l"/>
                        </a:tabLst>
                      </a:pPr>
                      <a:r>
                        <a:rPr lang="en-US" sz="2000" dirty="0">
                          <a:effectLst/>
                        </a:rPr>
                        <a:t>2.305</a:t>
                      </a:r>
                      <a:endParaRPr lang="es-ES" sz="2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0" marB="0" anchor="ctr"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269875" algn="l"/>
                        </a:tabLst>
                      </a:pPr>
                      <a:r>
                        <a:rPr lang="en-US" sz="2000" dirty="0">
                          <a:effectLst/>
                        </a:rPr>
                        <a:t>2.281</a:t>
                      </a:r>
                      <a:endParaRPr lang="es-ES" sz="2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0" marB="0" anchor="ctr"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269875" algn="l"/>
                        </a:tabLst>
                      </a:pPr>
                      <a:r>
                        <a:rPr lang="en-US" sz="2000" dirty="0">
                          <a:effectLst/>
                        </a:rPr>
                        <a:t>2.261</a:t>
                      </a:r>
                      <a:endParaRPr lang="es-ES" sz="2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0" marB="0" anchor="ctr"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269875" algn="l"/>
                        </a:tabLst>
                      </a:pPr>
                      <a:r>
                        <a:rPr lang="en-US" sz="2000" dirty="0">
                          <a:effectLst/>
                        </a:rPr>
                        <a:t>2.262</a:t>
                      </a:r>
                      <a:endParaRPr lang="es-ES" sz="2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0" marB="0" anchor="ctr"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269875" algn="l"/>
                        </a:tabLst>
                      </a:pPr>
                      <a:r>
                        <a:rPr lang="en-US" sz="2000" dirty="0">
                          <a:effectLst/>
                        </a:rPr>
                        <a:t>2.272</a:t>
                      </a:r>
                      <a:endParaRPr lang="es-ES" sz="2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0" marB="0" anchor="ctr">
                    <a:solidFill>
                      <a:srgbClr val="E8D0D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6651257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</a:rPr>
                        <a:t>Linear Shrinkage (%)</a:t>
                      </a:r>
                      <a:endParaRPr lang="es-E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0" marB="0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269875" algn="l"/>
                        </a:tabLst>
                      </a:pPr>
                      <a:r>
                        <a:rPr lang="en-US" sz="2000" dirty="0">
                          <a:effectLst/>
                        </a:rPr>
                        <a:t>5.3</a:t>
                      </a:r>
                      <a:endParaRPr lang="es-ES" sz="2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0" marB="0" anchor="ctr">
                    <a:solidFill>
                      <a:srgbClr val="F4E8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269875" algn="l"/>
                        </a:tabLst>
                      </a:pPr>
                      <a:r>
                        <a:rPr lang="en-US" sz="2000" dirty="0">
                          <a:effectLst/>
                        </a:rPr>
                        <a:t>5.1</a:t>
                      </a:r>
                      <a:endParaRPr lang="es-ES" sz="2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0" marB="0" anchor="ctr">
                    <a:solidFill>
                      <a:srgbClr val="F4E8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269875" algn="l"/>
                        </a:tabLst>
                      </a:pPr>
                      <a:r>
                        <a:rPr lang="es-ES" sz="2000" dirty="0">
                          <a:effectLst/>
                        </a:rPr>
                        <a:t>5.0</a:t>
                      </a:r>
                      <a:endParaRPr lang="es-ES" sz="2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0" marB="0" anchor="ctr">
                    <a:solidFill>
                      <a:srgbClr val="F4E8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269875" algn="l"/>
                        </a:tabLst>
                      </a:pPr>
                      <a:r>
                        <a:rPr lang="es-ES" sz="2000" dirty="0">
                          <a:effectLst/>
                        </a:rPr>
                        <a:t>5.0</a:t>
                      </a:r>
                      <a:endParaRPr lang="es-ES" sz="2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0" marB="0" anchor="ctr">
                    <a:solidFill>
                      <a:srgbClr val="F4E8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269875" algn="l"/>
                        </a:tabLst>
                      </a:pPr>
                      <a:r>
                        <a:rPr lang="es-ES" sz="2000" dirty="0">
                          <a:effectLst/>
                        </a:rPr>
                        <a:t>5.0</a:t>
                      </a:r>
                      <a:endParaRPr lang="es-ES" sz="2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0" marB="0" anchor="ctr">
                    <a:solidFill>
                      <a:srgbClr val="F4E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09835139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</a:rPr>
                        <a:t>Water Absorption (%)</a:t>
                      </a:r>
                      <a:endParaRPr lang="es-E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0" marB="0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269875" algn="l"/>
                        </a:tabLst>
                      </a:pPr>
                      <a:r>
                        <a:rPr lang="es-ES" sz="2000" dirty="0">
                          <a:effectLst/>
                        </a:rPr>
                        <a:t>5.2</a:t>
                      </a:r>
                      <a:endParaRPr lang="es-ES" sz="2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0" marB="0" anchor="ctr"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269875" algn="l"/>
                        </a:tabLst>
                      </a:pPr>
                      <a:r>
                        <a:rPr lang="es-ES" sz="2000" dirty="0">
                          <a:effectLst/>
                        </a:rPr>
                        <a:t>5.7</a:t>
                      </a:r>
                      <a:endParaRPr lang="es-ES" sz="2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0" marB="0" anchor="ctr"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269875" algn="l"/>
                        </a:tabLst>
                      </a:pPr>
                      <a:r>
                        <a:rPr lang="es-ES" sz="2000" dirty="0">
                          <a:effectLst/>
                        </a:rPr>
                        <a:t>6.1</a:t>
                      </a:r>
                      <a:endParaRPr lang="es-ES" sz="2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0" marB="0" anchor="ctr"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269875" algn="l"/>
                        </a:tabLst>
                      </a:pPr>
                      <a:r>
                        <a:rPr lang="es-ES" sz="2000" dirty="0">
                          <a:effectLst/>
                        </a:rPr>
                        <a:t>6.1</a:t>
                      </a:r>
                      <a:endParaRPr lang="es-ES" sz="2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0" marB="0" anchor="ctr"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269875" algn="l"/>
                        </a:tabLst>
                      </a:pPr>
                      <a:r>
                        <a:rPr lang="es-ES" sz="2000" dirty="0">
                          <a:effectLst/>
                        </a:rPr>
                        <a:t>5.8</a:t>
                      </a:r>
                      <a:endParaRPr lang="es-ES" sz="2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0" marB="0" anchor="ctr">
                    <a:solidFill>
                      <a:srgbClr val="E8D0D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40787252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</a:rPr>
                        <a:t>L.O.I. (%)</a:t>
                      </a:r>
                      <a:endParaRPr lang="es-E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0" marB="0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269875" algn="l"/>
                        </a:tabLst>
                      </a:pPr>
                      <a:r>
                        <a:rPr lang="es-ES" sz="2000" dirty="0">
                          <a:effectLst/>
                        </a:rPr>
                        <a:t>4.92</a:t>
                      </a:r>
                      <a:endParaRPr lang="es-ES" sz="2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0" marB="0" anchor="ctr">
                    <a:solidFill>
                      <a:srgbClr val="F4E8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269875" algn="l"/>
                        </a:tabLst>
                      </a:pPr>
                      <a:r>
                        <a:rPr lang="es-ES" sz="2000" dirty="0">
                          <a:effectLst/>
                        </a:rPr>
                        <a:t>4.81</a:t>
                      </a:r>
                      <a:endParaRPr lang="es-ES" sz="2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0" marB="0" anchor="ctr">
                    <a:solidFill>
                      <a:srgbClr val="F4E8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269875" algn="l"/>
                        </a:tabLst>
                      </a:pPr>
                      <a:r>
                        <a:rPr lang="es-ES" sz="2000" dirty="0">
                          <a:effectLst/>
                        </a:rPr>
                        <a:t>4.89</a:t>
                      </a:r>
                      <a:endParaRPr lang="es-ES" sz="2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0" marB="0" anchor="ctr">
                    <a:solidFill>
                      <a:srgbClr val="F4E8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269875" algn="l"/>
                        </a:tabLst>
                      </a:pPr>
                      <a:r>
                        <a:rPr lang="es-ES" sz="2000" dirty="0">
                          <a:effectLst/>
                        </a:rPr>
                        <a:t>4.62</a:t>
                      </a:r>
                      <a:endParaRPr lang="es-ES" sz="2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0" marB="0" anchor="ctr">
                    <a:solidFill>
                      <a:srgbClr val="F4E8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269875" algn="l"/>
                        </a:tabLst>
                      </a:pPr>
                      <a:r>
                        <a:rPr lang="es-ES" sz="2000" dirty="0">
                          <a:effectLst/>
                        </a:rPr>
                        <a:t>4.62</a:t>
                      </a:r>
                      <a:endParaRPr lang="es-ES" sz="2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0" marB="0" anchor="ctr">
                    <a:solidFill>
                      <a:srgbClr val="F4E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8126923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</a:rPr>
                        <a:t>Mechanical strength (kg/cm</a:t>
                      </a:r>
                      <a:r>
                        <a:rPr lang="en-US" sz="2000" b="1" baseline="30000" dirty="0">
                          <a:solidFill>
                            <a:schemeClr val="bg1"/>
                          </a:solidFill>
                          <a:effectLst/>
                        </a:rPr>
                        <a:t>2</a:t>
                      </a: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</a:rPr>
                        <a:t>)</a:t>
                      </a:r>
                      <a:endParaRPr lang="es-E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0" marB="0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269875" algn="l"/>
                        </a:tabLst>
                      </a:pPr>
                      <a:r>
                        <a:rPr lang="es-ES" sz="2000" dirty="0">
                          <a:effectLst/>
                        </a:rPr>
                        <a:t>400</a:t>
                      </a:r>
                      <a:endParaRPr lang="es-ES" sz="2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0" marB="0" anchor="ctr"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269875" algn="l"/>
                        </a:tabLst>
                      </a:pPr>
                      <a:r>
                        <a:rPr lang="es-ES" sz="2000" dirty="0">
                          <a:effectLst/>
                        </a:rPr>
                        <a:t>-</a:t>
                      </a:r>
                      <a:endParaRPr lang="es-ES" sz="2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0" marB="0" anchor="ctr"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269875" algn="l"/>
                        </a:tabLst>
                      </a:pPr>
                      <a:r>
                        <a:rPr lang="es-ES" sz="2000" dirty="0">
                          <a:effectLst/>
                        </a:rPr>
                        <a:t>350</a:t>
                      </a:r>
                      <a:endParaRPr lang="es-ES" sz="2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0" marB="0" anchor="ctr"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269875" algn="l"/>
                        </a:tabLst>
                      </a:pPr>
                      <a:r>
                        <a:rPr lang="es-ES" sz="2000" dirty="0">
                          <a:effectLst/>
                        </a:rPr>
                        <a:t>-</a:t>
                      </a:r>
                      <a:endParaRPr lang="es-ES" sz="2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0" marB="0" anchor="ctr"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269875" algn="l"/>
                        </a:tabLst>
                      </a:pPr>
                      <a:r>
                        <a:rPr lang="es-ES" sz="2000" dirty="0">
                          <a:effectLst/>
                        </a:rPr>
                        <a:t>-</a:t>
                      </a:r>
                      <a:endParaRPr lang="es-ES" sz="2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0" marB="0" anchor="ctr">
                    <a:solidFill>
                      <a:srgbClr val="E8D0D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14384685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</a:rPr>
                        <a:t>Thermal expansion at 700ºC (‰)</a:t>
                      </a:r>
                      <a:endParaRPr lang="es-E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0" marB="0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269875" algn="l"/>
                        </a:tabLst>
                      </a:pPr>
                      <a:r>
                        <a:rPr lang="es-ES" sz="2000" dirty="0">
                          <a:effectLst/>
                        </a:rPr>
                        <a:t>6.1</a:t>
                      </a:r>
                      <a:endParaRPr lang="es-ES" sz="2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0" marB="0" anchor="ctr">
                    <a:solidFill>
                      <a:srgbClr val="F4E8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269875" algn="l"/>
                        </a:tabLst>
                      </a:pPr>
                      <a:r>
                        <a:rPr lang="es-ES" sz="2000" dirty="0">
                          <a:effectLst/>
                        </a:rPr>
                        <a:t>-</a:t>
                      </a:r>
                      <a:endParaRPr lang="es-ES" sz="2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0" marB="0" anchor="ctr">
                    <a:solidFill>
                      <a:srgbClr val="F4E8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269875" algn="l"/>
                        </a:tabLst>
                      </a:pPr>
                      <a:r>
                        <a:rPr lang="es-ES" sz="2000" dirty="0">
                          <a:effectLst/>
                        </a:rPr>
                        <a:t>6.1</a:t>
                      </a:r>
                      <a:endParaRPr lang="es-ES" sz="2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0" marB="0" anchor="ctr">
                    <a:solidFill>
                      <a:srgbClr val="F4E8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269875" algn="l"/>
                        </a:tabLst>
                      </a:pPr>
                      <a:r>
                        <a:rPr lang="es-ES" sz="2000" dirty="0">
                          <a:effectLst/>
                        </a:rPr>
                        <a:t>-</a:t>
                      </a:r>
                      <a:endParaRPr lang="es-ES" sz="2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0" marB="0" anchor="ctr">
                    <a:solidFill>
                      <a:srgbClr val="F4E8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269875" algn="l"/>
                        </a:tabLst>
                      </a:pPr>
                      <a:r>
                        <a:rPr lang="es-ES" sz="2000" dirty="0">
                          <a:effectLst/>
                        </a:rPr>
                        <a:t>-</a:t>
                      </a:r>
                      <a:endParaRPr lang="es-ES" sz="2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0" marB="0" anchor="ctr">
                    <a:solidFill>
                      <a:srgbClr val="F4E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69235446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</a:rPr>
                        <a:t>Index of </a:t>
                      </a:r>
                      <a:r>
                        <a:rPr lang="en-US" sz="2000" b="1" dirty="0" err="1">
                          <a:solidFill>
                            <a:schemeClr val="bg1"/>
                          </a:solidFill>
                          <a:effectLst/>
                        </a:rPr>
                        <a:t>pyroplasticity</a:t>
                      </a: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</a:rPr>
                        <a:t> (cm</a:t>
                      </a:r>
                      <a:r>
                        <a:rPr lang="en-US" sz="2000" b="1" baseline="30000" dirty="0">
                          <a:solidFill>
                            <a:schemeClr val="bg1"/>
                          </a:solidFill>
                          <a:effectLst/>
                        </a:rPr>
                        <a:t>-1</a:t>
                      </a: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</a:rPr>
                        <a:t>x10</a:t>
                      </a:r>
                      <a:r>
                        <a:rPr lang="en-US" sz="2000" b="1" baseline="30000" dirty="0">
                          <a:solidFill>
                            <a:schemeClr val="bg1"/>
                          </a:solidFill>
                          <a:effectLst/>
                        </a:rPr>
                        <a:t>5</a:t>
                      </a: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</a:rPr>
                        <a:t>)</a:t>
                      </a:r>
                      <a:endParaRPr lang="es-E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0" marB="0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269875" algn="l"/>
                        </a:tabLst>
                      </a:pPr>
                      <a:r>
                        <a:rPr lang="en-US" sz="2000" dirty="0">
                          <a:effectLst/>
                        </a:rPr>
                        <a:t>3.2</a:t>
                      </a:r>
                      <a:endParaRPr lang="es-ES" sz="2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0" marB="0" anchor="ctr"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269875" algn="l"/>
                        </a:tabLst>
                      </a:pPr>
                      <a:r>
                        <a:rPr lang="en-US" sz="2000" dirty="0">
                          <a:effectLst/>
                        </a:rPr>
                        <a:t>-</a:t>
                      </a:r>
                      <a:endParaRPr lang="es-ES" sz="2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0" marB="0" anchor="ctr"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269875" algn="l"/>
                        </a:tabLst>
                      </a:pPr>
                      <a:r>
                        <a:rPr lang="en-US" sz="2000" dirty="0">
                          <a:effectLst/>
                        </a:rPr>
                        <a:t>2.8</a:t>
                      </a:r>
                      <a:endParaRPr lang="es-ES" sz="2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0" marB="0" anchor="ctr"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269875" algn="l"/>
                        </a:tabLst>
                      </a:pPr>
                      <a:r>
                        <a:rPr lang="en-US" sz="2000" dirty="0">
                          <a:effectLst/>
                        </a:rPr>
                        <a:t>-</a:t>
                      </a:r>
                      <a:endParaRPr lang="es-ES" sz="2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0" marB="0" anchor="ctr"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269875" algn="l"/>
                        </a:tabLst>
                      </a:pPr>
                      <a:r>
                        <a:rPr lang="en-US" sz="2000" dirty="0">
                          <a:effectLst/>
                        </a:rPr>
                        <a:t>-</a:t>
                      </a:r>
                      <a:endParaRPr lang="es-ES" sz="2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0" marB="0" anchor="ctr">
                    <a:solidFill>
                      <a:srgbClr val="E8D0D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3185288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33540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00" t="7374" b="14922"/>
          <a:stretch/>
        </p:blipFill>
        <p:spPr>
          <a:xfrm>
            <a:off x="3289300" y="2624550"/>
            <a:ext cx="3151092" cy="4026853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229" y="2624550"/>
            <a:ext cx="2685763" cy="4026853"/>
          </a:xfrm>
          <a:prstGeom prst="rect">
            <a:avLst/>
          </a:prstGeom>
        </p:spPr>
      </p:pic>
      <p:sp>
        <p:nvSpPr>
          <p:cNvPr id="8" name="1 CuadroTexto">
            <a:extLst>
              <a:ext uri="{FF2B5EF4-FFF2-40B4-BE49-F238E27FC236}">
                <a16:creationId xmlns:a16="http://schemas.microsoft.com/office/drawing/2014/main" id="{48BB8893-467E-4190-8C06-99544CAE915C}"/>
              </a:ext>
            </a:extLst>
          </p:cNvPr>
          <p:cNvSpPr txBox="1"/>
          <p:nvPr/>
        </p:nvSpPr>
        <p:spPr>
          <a:xfrm>
            <a:off x="631040" y="1218690"/>
            <a:ext cx="9505465" cy="4996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647" b="1" dirty="0" err="1">
                <a:solidFill>
                  <a:srgbClr val="9B2743"/>
                </a:solidFill>
              </a:rPr>
              <a:t>Pilot</a:t>
            </a:r>
            <a:r>
              <a:rPr lang="es-ES_tradnl" sz="2647" b="1" dirty="0">
                <a:solidFill>
                  <a:srgbClr val="9B2743"/>
                </a:solidFill>
              </a:rPr>
              <a:t> </a:t>
            </a:r>
            <a:r>
              <a:rPr lang="es-ES_tradnl" sz="2647" b="1" dirty="0" err="1">
                <a:solidFill>
                  <a:srgbClr val="9B2743"/>
                </a:solidFill>
              </a:rPr>
              <a:t>scale</a:t>
            </a:r>
            <a:r>
              <a:rPr lang="es-ES_tradnl" sz="2647" b="1" dirty="0">
                <a:solidFill>
                  <a:srgbClr val="9B2743"/>
                </a:solidFill>
              </a:rPr>
              <a:t> </a:t>
            </a:r>
            <a:r>
              <a:rPr lang="es-ES_tradnl" sz="2647" b="1" dirty="0" err="1">
                <a:solidFill>
                  <a:srgbClr val="9B2743"/>
                </a:solidFill>
              </a:rPr>
              <a:t>tests</a:t>
            </a:r>
            <a:r>
              <a:rPr lang="es-ES_tradnl" sz="2647" b="1" dirty="0">
                <a:solidFill>
                  <a:srgbClr val="9B2743"/>
                </a:solidFill>
              </a:rPr>
              <a:t> </a:t>
            </a:r>
            <a:r>
              <a:rPr lang="es-ES_tradnl" sz="2647" b="1" dirty="0" err="1">
                <a:solidFill>
                  <a:srgbClr val="9B2743"/>
                </a:solidFill>
              </a:rPr>
              <a:t>for</a:t>
            </a:r>
            <a:r>
              <a:rPr lang="es-ES_tradnl" sz="2647" b="1" dirty="0">
                <a:solidFill>
                  <a:srgbClr val="9B2743"/>
                </a:solidFill>
              </a:rPr>
              <a:t> red </a:t>
            </a:r>
            <a:r>
              <a:rPr lang="es-ES_tradnl" sz="2647" b="1" dirty="0" err="1">
                <a:solidFill>
                  <a:srgbClr val="9B2743"/>
                </a:solidFill>
              </a:rPr>
              <a:t>bodies</a:t>
            </a:r>
            <a:r>
              <a:rPr lang="es-ES_tradnl" sz="2647" b="1" dirty="0">
                <a:solidFill>
                  <a:srgbClr val="9B2743"/>
                </a:solidFill>
              </a:rPr>
              <a:t> (ITC-AICE):</a:t>
            </a:r>
            <a:endParaRPr lang="ca-ES" sz="2647" b="1" dirty="0">
              <a:solidFill>
                <a:srgbClr val="9B2743"/>
              </a:solidFill>
            </a:endParaRP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91D38FD7-A049-4A7B-8E70-5D35F6C8CF4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623"/>
          <a:stretch/>
        </p:blipFill>
        <p:spPr>
          <a:xfrm>
            <a:off x="6718300" y="2435123"/>
            <a:ext cx="3788578" cy="4216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1574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1 CuadroTexto">
            <a:extLst>
              <a:ext uri="{FF2B5EF4-FFF2-40B4-BE49-F238E27FC236}">
                <a16:creationId xmlns:a16="http://schemas.microsoft.com/office/drawing/2014/main" id="{48BB8893-467E-4190-8C06-99544CAE915C}"/>
              </a:ext>
            </a:extLst>
          </p:cNvPr>
          <p:cNvSpPr txBox="1"/>
          <p:nvPr/>
        </p:nvSpPr>
        <p:spPr>
          <a:xfrm>
            <a:off x="165100" y="809625"/>
            <a:ext cx="9505465" cy="4996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647" b="1" dirty="0" err="1">
                <a:solidFill>
                  <a:srgbClr val="9B2743"/>
                </a:solidFill>
              </a:rPr>
              <a:t>Pilot</a:t>
            </a:r>
            <a:r>
              <a:rPr lang="es-ES_tradnl" sz="2647" b="1" dirty="0">
                <a:solidFill>
                  <a:srgbClr val="9B2743"/>
                </a:solidFill>
              </a:rPr>
              <a:t> </a:t>
            </a:r>
            <a:r>
              <a:rPr lang="es-ES_tradnl" sz="2647" b="1" dirty="0" err="1">
                <a:solidFill>
                  <a:srgbClr val="9B2743"/>
                </a:solidFill>
              </a:rPr>
              <a:t>scale</a:t>
            </a:r>
            <a:r>
              <a:rPr lang="es-ES_tradnl" sz="2647" b="1" dirty="0">
                <a:solidFill>
                  <a:srgbClr val="9B2743"/>
                </a:solidFill>
              </a:rPr>
              <a:t> </a:t>
            </a:r>
            <a:r>
              <a:rPr lang="es-ES_tradnl" sz="2647" b="1" dirty="0" err="1">
                <a:solidFill>
                  <a:srgbClr val="9B2743"/>
                </a:solidFill>
              </a:rPr>
              <a:t>tests</a:t>
            </a:r>
            <a:r>
              <a:rPr lang="es-ES_tradnl" sz="2647" b="1" dirty="0">
                <a:solidFill>
                  <a:srgbClr val="9B2743"/>
                </a:solidFill>
              </a:rPr>
              <a:t> </a:t>
            </a:r>
            <a:r>
              <a:rPr lang="es-ES_tradnl" sz="2647" b="1" dirty="0" err="1">
                <a:solidFill>
                  <a:srgbClr val="9B2743"/>
                </a:solidFill>
              </a:rPr>
              <a:t>for</a:t>
            </a:r>
            <a:r>
              <a:rPr lang="es-ES_tradnl" sz="2647" b="1" dirty="0">
                <a:solidFill>
                  <a:srgbClr val="9B2743"/>
                </a:solidFill>
              </a:rPr>
              <a:t> red </a:t>
            </a:r>
            <a:r>
              <a:rPr lang="es-ES_tradnl" sz="2647" b="1" dirty="0" err="1">
                <a:solidFill>
                  <a:srgbClr val="9B2743"/>
                </a:solidFill>
              </a:rPr>
              <a:t>bodies</a:t>
            </a:r>
            <a:r>
              <a:rPr lang="es-ES_tradnl" sz="2647" b="1" dirty="0">
                <a:solidFill>
                  <a:srgbClr val="9B2743"/>
                </a:solidFill>
              </a:rPr>
              <a:t> (ITC-AICE):</a:t>
            </a:r>
            <a:endParaRPr lang="ca-ES" sz="2647" b="1" dirty="0">
              <a:solidFill>
                <a:srgbClr val="9B2743"/>
              </a:solidFill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F6DE9052-5C62-4E2A-A5FD-497E25C6E46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25" r="19381"/>
          <a:stretch/>
        </p:blipFill>
        <p:spPr>
          <a:xfrm>
            <a:off x="2908300" y="4543425"/>
            <a:ext cx="2679804" cy="2517589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3FAF7C0D-A5FE-4F61-BB8C-91B0465796C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10"/>
          <a:stretch/>
        </p:blipFill>
        <p:spPr>
          <a:xfrm>
            <a:off x="165100" y="4543425"/>
            <a:ext cx="2679700" cy="2517589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5D3CF797-280D-4B40-86BC-90932AF9A0E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6603" t="3295" r="15083"/>
          <a:stretch/>
        </p:blipFill>
        <p:spPr>
          <a:xfrm>
            <a:off x="8470899" y="4467225"/>
            <a:ext cx="2114992" cy="1980000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6B1320B1-86B7-4EEC-9E80-7F2CA5CC288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5059" t="9048" r="20784" b="4557"/>
          <a:stretch/>
        </p:blipFill>
        <p:spPr>
          <a:xfrm>
            <a:off x="6032501" y="4467225"/>
            <a:ext cx="2198637" cy="1980000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99100" y="1309313"/>
            <a:ext cx="4320000" cy="3150112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74300" y="1309313"/>
            <a:ext cx="4320000" cy="3150112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48FB1647-352D-49BE-9E51-AF4C450750EA}"/>
              </a:ext>
            </a:extLst>
          </p:cNvPr>
          <p:cNvPicPr/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411"/>
          <a:stretch/>
        </p:blipFill>
        <p:spPr>
          <a:xfrm>
            <a:off x="7046745" y="6539679"/>
            <a:ext cx="2623820" cy="1042670"/>
          </a:xfrm>
          <a:prstGeom prst="rect">
            <a:avLst/>
          </a:prstGeom>
        </p:spPr>
      </p:pic>
      <p:grpSp>
        <p:nvGrpSpPr>
          <p:cNvPr id="12" name="Grupo 11">
            <a:extLst>
              <a:ext uri="{FF2B5EF4-FFF2-40B4-BE49-F238E27FC236}">
                <a16:creationId xmlns:a16="http://schemas.microsoft.com/office/drawing/2014/main" id="{F6DFCB06-4903-48AC-A9E1-784845E5F637}"/>
              </a:ext>
            </a:extLst>
          </p:cNvPr>
          <p:cNvGrpSpPr/>
          <p:nvPr/>
        </p:nvGrpSpPr>
        <p:grpSpPr>
          <a:xfrm>
            <a:off x="7395526" y="6481447"/>
            <a:ext cx="2150746" cy="266700"/>
            <a:chOff x="0" y="0"/>
            <a:chExt cx="2057400" cy="266700"/>
          </a:xfrm>
        </p:grpSpPr>
        <p:sp>
          <p:nvSpPr>
            <p:cNvPr id="13" name="Cuadro de texto 2">
              <a:extLst>
                <a:ext uri="{FF2B5EF4-FFF2-40B4-BE49-F238E27FC236}">
                  <a16:creationId xmlns:a16="http://schemas.microsoft.com/office/drawing/2014/main" id="{DDC15A50-BF3A-4683-81EE-91732C0C362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0"/>
              <a:ext cx="657225" cy="2571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algn="just">
                <a:lnSpc>
                  <a:spcPts val="1200"/>
                </a:lnSpc>
                <a:spcAft>
                  <a:spcPts val="600"/>
                </a:spcAft>
              </a:pPr>
              <a:r>
                <a:rPr lang="es-ES" sz="11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AF-STD</a:t>
              </a:r>
              <a:endParaRPr lang="es-E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4" name="Cuadro de texto 2">
              <a:extLst>
                <a:ext uri="{FF2B5EF4-FFF2-40B4-BE49-F238E27FC236}">
                  <a16:creationId xmlns:a16="http://schemas.microsoft.com/office/drawing/2014/main" id="{63B54F35-4635-4D3B-8EFB-A3C0B742966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04925" y="9525"/>
              <a:ext cx="752475" cy="2571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algn="just">
                <a:lnSpc>
                  <a:spcPts val="1200"/>
                </a:lnSpc>
                <a:spcAft>
                  <a:spcPts val="600"/>
                </a:spcAft>
              </a:pPr>
              <a:r>
                <a:rPr lang="es-ES" sz="1100" b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AF-2.2%</a:t>
              </a:r>
              <a:endParaRPr lang="es-ES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438957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AC74726E-A1A0-4254-A557-C88023E326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3400" y="4192155"/>
            <a:ext cx="5400000" cy="3280935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326951FC-337D-40B9-86D0-576AE221A2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00" y="4183633"/>
            <a:ext cx="5400000" cy="3280935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68CBBDE2-E002-4C9C-B35C-B517356D86A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80700" y="871383"/>
            <a:ext cx="5400000" cy="3280935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892CA346-84FD-4F9B-8DFD-17510BA4ECC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700" y="870882"/>
            <a:ext cx="5400000" cy="3280935"/>
          </a:xfrm>
          <a:prstGeom prst="rect">
            <a:avLst/>
          </a:prstGeom>
        </p:spPr>
      </p:pic>
      <p:sp>
        <p:nvSpPr>
          <p:cNvPr id="18" name="1 CuadroTexto">
            <a:extLst>
              <a:ext uri="{FF2B5EF4-FFF2-40B4-BE49-F238E27FC236}">
                <a16:creationId xmlns:a16="http://schemas.microsoft.com/office/drawing/2014/main" id="{B3DD348E-2966-4C1A-B735-B635D3D55B38}"/>
              </a:ext>
            </a:extLst>
          </p:cNvPr>
          <p:cNvSpPr txBox="1"/>
          <p:nvPr/>
        </p:nvSpPr>
        <p:spPr>
          <a:xfrm>
            <a:off x="6794500" y="331857"/>
            <a:ext cx="4042459" cy="4996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647" b="1" dirty="0" err="1">
                <a:solidFill>
                  <a:srgbClr val="9B2743"/>
                </a:solidFill>
              </a:rPr>
              <a:t>Evolved</a:t>
            </a:r>
            <a:r>
              <a:rPr lang="es-ES_tradnl" sz="2647" b="1" dirty="0">
                <a:solidFill>
                  <a:srgbClr val="9B2743"/>
                </a:solidFill>
              </a:rPr>
              <a:t> gas </a:t>
            </a:r>
            <a:r>
              <a:rPr lang="es-ES_tradnl" sz="2647" b="1" dirty="0" err="1">
                <a:solidFill>
                  <a:srgbClr val="9B2743"/>
                </a:solidFill>
              </a:rPr>
              <a:t>analysis</a:t>
            </a:r>
            <a:r>
              <a:rPr lang="es-ES_tradnl" sz="2647" b="1" dirty="0">
                <a:solidFill>
                  <a:srgbClr val="9B2743"/>
                </a:solidFill>
              </a:rPr>
              <a:t> </a:t>
            </a:r>
            <a:r>
              <a:rPr lang="es-ES_tradnl" sz="2647" b="1" dirty="0" err="1">
                <a:solidFill>
                  <a:srgbClr val="9B2743"/>
                </a:solidFill>
              </a:rPr>
              <a:t>tests</a:t>
            </a:r>
            <a:r>
              <a:rPr lang="es-ES_tradnl" sz="2647" b="1" dirty="0">
                <a:solidFill>
                  <a:srgbClr val="9B2743"/>
                </a:solidFill>
              </a:rPr>
              <a:t> </a:t>
            </a:r>
            <a:endParaRPr lang="ca-ES" sz="2647" b="1" dirty="0">
              <a:solidFill>
                <a:srgbClr val="9B274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2834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1 CuadroTexto">
            <a:extLst>
              <a:ext uri="{FF2B5EF4-FFF2-40B4-BE49-F238E27FC236}">
                <a16:creationId xmlns:a16="http://schemas.microsoft.com/office/drawing/2014/main" id="{48BB8893-467E-4190-8C06-99544CAE915C}"/>
              </a:ext>
            </a:extLst>
          </p:cNvPr>
          <p:cNvSpPr txBox="1"/>
          <p:nvPr/>
        </p:nvSpPr>
        <p:spPr>
          <a:xfrm>
            <a:off x="165100" y="809625"/>
            <a:ext cx="9505465" cy="4996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647" b="1" dirty="0" err="1">
                <a:solidFill>
                  <a:srgbClr val="9B2743"/>
                </a:solidFill>
              </a:rPr>
              <a:t>Pilot</a:t>
            </a:r>
            <a:r>
              <a:rPr lang="es-ES_tradnl" sz="2647" b="1" dirty="0">
                <a:solidFill>
                  <a:srgbClr val="9B2743"/>
                </a:solidFill>
              </a:rPr>
              <a:t> </a:t>
            </a:r>
            <a:r>
              <a:rPr lang="es-ES_tradnl" sz="2647" b="1" dirty="0" err="1">
                <a:solidFill>
                  <a:srgbClr val="9B2743"/>
                </a:solidFill>
              </a:rPr>
              <a:t>scale</a:t>
            </a:r>
            <a:r>
              <a:rPr lang="es-ES_tradnl" sz="2647" b="1" dirty="0">
                <a:solidFill>
                  <a:srgbClr val="9B2743"/>
                </a:solidFill>
              </a:rPr>
              <a:t> </a:t>
            </a:r>
            <a:r>
              <a:rPr lang="es-ES_tradnl" sz="2647" b="1" dirty="0" err="1">
                <a:solidFill>
                  <a:srgbClr val="9B2743"/>
                </a:solidFill>
              </a:rPr>
              <a:t>tests</a:t>
            </a:r>
            <a:r>
              <a:rPr lang="es-ES_tradnl" sz="2647" b="1" dirty="0">
                <a:solidFill>
                  <a:srgbClr val="9B2743"/>
                </a:solidFill>
              </a:rPr>
              <a:t> </a:t>
            </a:r>
            <a:r>
              <a:rPr lang="es-ES_tradnl" sz="2647" b="1" dirty="0" err="1">
                <a:solidFill>
                  <a:srgbClr val="9B2743"/>
                </a:solidFill>
              </a:rPr>
              <a:t>for</a:t>
            </a:r>
            <a:r>
              <a:rPr lang="es-ES_tradnl" sz="2647" b="1" dirty="0">
                <a:solidFill>
                  <a:srgbClr val="9B2743"/>
                </a:solidFill>
              </a:rPr>
              <a:t> </a:t>
            </a:r>
            <a:r>
              <a:rPr lang="es-ES_tradnl" sz="2647" b="1" dirty="0" err="1">
                <a:solidFill>
                  <a:srgbClr val="9B2743"/>
                </a:solidFill>
              </a:rPr>
              <a:t>white</a:t>
            </a:r>
            <a:r>
              <a:rPr lang="es-ES_tradnl" sz="2647" b="1" dirty="0">
                <a:solidFill>
                  <a:srgbClr val="9B2743"/>
                </a:solidFill>
              </a:rPr>
              <a:t> </a:t>
            </a:r>
            <a:r>
              <a:rPr lang="es-ES_tradnl" sz="2647" b="1" dirty="0" err="1">
                <a:solidFill>
                  <a:srgbClr val="9B2743"/>
                </a:solidFill>
              </a:rPr>
              <a:t>bodies</a:t>
            </a:r>
            <a:r>
              <a:rPr lang="es-ES_tradnl" sz="2647" b="1" dirty="0">
                <a:solidFill>
                  <a:srgbClr val="9B2743"/>
                </a:solidFill>
              </a:rPr>
              <a:t> (EUROATOMIZADO):</a:t>
            </a:r>
            <a:endParaRPr lang="ca-ES" sz="2647" b="1" dirty="0">
              <a:solidFill>
                <a:srgbClr val="9B2743"/>
              </a:solidFill>
            </a:endParaRP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62843D14-840D-42BF-AA8C-F9E11D46843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099" y="1564947"/>
            <a:ext cx="4978399" cy="3733800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28FB4731-6787-41FF-A87F-CCE4C78CDFA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714237" y="2030748"/>
            <a:ext cx="5501785" cy="4126340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23E74144-1A2D-4B37-A2F3-C172BDC12C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5100" y="5603547"/>
            <a:ext cx="2880000" cy="1432523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8D8DA0B7-DA78-4303-BEAA-EE9BF10E008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83530" y="5613291"/>
            <a:ext cx="2880000" cy="1413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63375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1 CuadroTexto">
            <a:extLst>
              <a:ext uri="{FF2B5EF4-FFF2-40B4-BE49-F238E27FC236}">
                <a16:creationId xmlns:a16="http://schemas.microsoft.com/office/drawing/2014/main" id="{48BB8893-467E-4190-8C06-99544CAE915C}"/>
              </a:ext>
            </a:extLst>
          </p:cNvPr>
          <p:cNvSpPr txBox="1"/>
          <p:nvPr/>
        </p:nvSpPr>
        <p:spPr>
          <a:xfrm>
            <a:off x="165100" y="809625"/>
            <a:ext cx="9505465" cy="4996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647" b="1" dirty="0" err="1">
                <a:solidFill>
                  <a:srgbClr val="9B2743"/>
                </a:solidFill>
              </a:rPr>
              <a:t>Pilot</a:t>
            </a:r>
            <a:r>
              <a:rPr lang="es-ES_tradnl" sz="2647" b="1" dirty="0">
                <a:solidFill>
                  <a:srgbClr val="9B2743"/>
                </a:solidFill>
              </a:rPr>
              <a:t> </a:t>
            </a:r>
            <a:r>
              <a:rPr lang="es-ES_tradnl" sz="2647" b="1" dirty="0" err="1">
                <a:solidFill>
                  <a:srgbClr val="9B2743"/>
                </a:solidFill>
              </a:rPr>
              <a:t>scale</a:t>
            </a:r>
            <a:r>
              <a:rPr lang="es-ES_tradnl" sz="2647" b="1" dirty="0">
                <a:solidFill>
                  <a:srgbClr val="9B2743"/>
                </a:solidFill>
              </a:rPr>
              <a:t> </a:t>
            </a:r>
            <a:r>
              <a:rPr lang="es-ES_tradnl" sz="2647" b="1" dirty="0" err="1">
                <a:solidFill>
                  <a:srgbClr val="9B2743"/>
                </a:solidFill>
              </a:rPr>
              <a:t>tests</a:t>
            </a:r>
            <a:r>
              <a:rPr lang="es-ES_tradnl" sz="2647" b="1" dirty="0">
                <a:solidFill>
                  <a:srgbClr val="9B2743"/>
                </a:solidFill>
              </a:rPr>
              <a:t> </a:t>
            </a:r>
            <a:r>
              <a:rPr lang="es-ES_tradnl" sz="2647" b="1" dirty="0" err="1">
                <a:solidFill>
                  <a:srgbClr val="9B2743"/>
                </a:solidFill>
              </a:rPr>
              <a:t>for</a:t>
            </a:r>
            <a:r>
              <a:rPr lang="es-ES_tradnl" sz="2647" b="1" dirty="0">
                <a:solidFill>
                  <a:srgbClr val="9B2743"/>
                </a:solidFill>
              </a:rPr>
              <a:t> </a:t>
            </a:r>
            <a:r>
              <a:rPr lang="es-ES_tradnl" sz="2647" b="1" dirty="0" err="1">
                <a:solidFill>
                  <a:srgbClr val="9B2743"/>
                </a:solidFill>
              </a:rPr>
              <a:t>white</a:t>
            </a:r>
            <a:r>
              <a:rPr lang="es-ES_tradnl" sz="2647" b="1" dirty="0">
                <a:solidFill>
                  <a:srgbClr val="9B2743"/>
                </a:solidFill>
              </a:rPr>
              <a:t> </a:t>
            </a:r>
            <a:r>
              <a:rPr lang="es-ES_tradnl" sz="2647" b="1" dirty="0" err="1">
                <a:solidFill>
                  <a:srgbClr val="9B2743"/>
                </a:solidFill>
              </a:rPr>
              <a:t>bodies</a:t>
            </a:r>
            <a:r>
              <a:rPr lang="es-ES_tradnl" sz="2647" b="1" dirty="0">
                <a:solidFill>
                  <a:srgbClr val="9B2743"/>
                </a:solidFill>
              </a:rPr>
              <a:t> (EUROATOMIZADO):</a:t>
            </a:r>
            <a:endParaRPr lang="ca-ES" sz="2647" b="1" dirty="0">
              <a:solidFill>
                <a:srgbClr val="9B2743"/>
              </a:solidFill>
            </a:endParaRPr>
          </a:p>
        </p:txBody>
      </p:sp>
      <p:graphicFrame>
        <p:nvGraphicFramePr>
          <p:cNvPr id="7" name="Tabla 6">
            <a:extLst>
              <a:ext uri="{FF2B5EF4-FFF2-40B4-BE49-F238E27FC236}">
                <a16:creationId xmlns:a16="http://schemas.microsoft.com/office/drawing/2014/main" id="{97D9A316-16E2-43F1-BFA4-2C22BB08B00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32397777"/>
              </p:ext>
            </p:extLst>
          </p:nvPr>
        </p:nvGraphicFramePr>
        <p:xfrm>
          <a:off x="631456" y="1334701"/>
          <a:ext cx="8805771" cy="4633217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5450585">
                  <a:extLst>
                    <a:ext uri="{9D8B030D-6E8A-4147-A177-3AD203B41FA5}">
                      <a16:colId xmlns:a16="http://schemas.microsoft.com/office/drawing/2014/main" val="4075416876"/>
                    </a:ext>
                  </a:extLst>
                </a:gridCol>
                <a:gridCol w="1577736">
                  <a:extLst>
                    <a:ext uri="{9D8B030D-6E8A-4147-A177-3AD203B41FA5}">
                      <a16:colId xmlns:a16="http://schemas.microsoft.com/office/drawing/2014/main" val="1968142897"/>
                    </a:ext>
                  </a:extLst>
                </a:gridCol>
                <a:gridCol w="1777450">
                  <a:extLst>
                    <a:ext uri="{9D8B030D-6E8A-4147-A177-3AD203B41FA5}">
                      <a16:colId xmlns:a16="http://schemas.microsoft.com/office/drawing/2014/main" val="742851039"/>
                    </a:ext>
                  </a:extLst>
                </a:gridCol>
              </a:tblGrid>
              <a:tr h="417852"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300">
                          <a:effectLst/>
                        </a:rPr>
                        <a:t>Composition</a:t>
                      </a:r>
                      <a:endParaRPr lang="es-ES" sz="2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979" marR="38979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269875" algn="l"/>
                        </a:tabLst>
                      </a:pPr>
                      <a:r>
                        <a:rPr lang="en-US" sz="2300">
                          <a:effectLst/>
                        </a:rPr>
                        <a:t>P-STD</a:t>
                      </a:r>
                      <a:endParaRPr lang="es-ES" sz="2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979" marR="38979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269875" algn="l"/>
                        </a:tabLst>
                      </a:pPr>
                      <a:r>
                        <a:rPr lang="en-US" sz="2300" dirty="0">
                          <a:effectLst/>
                        </a:rPr>
                        <a:t>P-1%</a:t>
                      </a:r>
                      <a:endParaRPr lang="es-ES" sz="2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979" marR="38979" marT="0" marB="0" anchor="ctr"/>
                </a:tc>
                <a:extLst>
                  <a:ext uri="{0D108BD9-81ED-4DB2-BD59-A6C34878D82A}">
                    <a16:rowId xmlns:a16="http://schemas.microsoft.com/office/drawing/2014/main" val="4077534083"/>
                  </a:ext>
                </a:extLst>
              </a:tr>
              <a:tr h="417852"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400" b="1" dirty="0">
                          <a:effectLst/>
                        </a:rPr>
                        <a:t>Temperature (ºC)</a:t>
                      </a:r>
                      <a:endParaRPr lang="es-ES" sz="24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979" marR="38979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400" dirty="0">
                          <a:effectLst/>
                        </a:rPr>
                        <a:t>1194</a:t>
                      </a:r>
                      <a:endParaRPr lang="es-ES" sz="2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979" marR="38979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400">
                          <a:effectLst/>
                        </a:rPr>
                        <a:t>1191</a:t>
                      </a:r>
                      <a:endParaRPr lang="es-ES" sz="2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979" marR="38979" marT="0" marB="0"/>
                </a:tc>
                <a:extLst>
                  <a:ext uri="{0D108BD9-81ED-4DB2-BD59-A6C34878D82A}">
                    <a16:rowId xmlns:a16="http://schemas.microsoft.com/office/drawing/2014/main" val="1112491114"/>
                  </a:ext>
                </a:extLst>
              </a:tr>
              <a:tr h="417852"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400" b="1" dirty="0">
                          <a:effectLst/>
                        </a:rPr>
                        <a:t>Bulk Density (g/cm</a:t>
                      </a:r>
                      <a:r>
                        <a:rPr lang="en-US" sz="2400" b="1" baseline="30000" dirty="0">
                          <a:effectLst/>
                        </a:rPr>
                        <a:t>3</a:t>
                      </a:r>
                      <a:r>
                        <a:rPr lang="en-US" sz="2400" b="1" dirty="0">
                          <a:effectLst/>
                        </a:rPr>
                        <a:t>)</a:t>
                      </a:r>
                      <a:endParaRPr lang="es-ES" sz="24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979" marR="38979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400" dirty="0">
                          <a:effectLst/>
                        </a:rPr>
                        <a:t>2.406</a:t>
                      </a:r>
                      <a:endParaRPr lang="es-ES" sz="2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979" marR="38979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400">
                          <a:effectLst/>
                        </a:rPr>
                        <a:t>2.402</a:t>
                      </a:r>
                      <a:endParaRPr lang="es-ES" sz="2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979" marR="38979" marT="0" marB="0"/>
                </a:tc>
                <a:extLst>
                  <a:ext uri="{0D108BD9-81ED-4DB2-BD59-A6C34878D82A}">
                    <a16:rowId xmlns:a16="http://schemas.microsoft.com/office/drawing/2014/main" val="2230153532"/>
                  </a:ext>
                </a:extLst>
              </a:tr>
              <a:tr h="417852"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400" b="1" dirty="0">
                          <a:effectLst/>
                        </a:rPr>
                        <a:t>Linear Shrinkage (%)</a:t>
                      </a:r>
                      <a:endParaRPr lang="es-ES" sz="24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979" marR="38979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400" dirty="0">
                          <a:effectLst/>
                        </a:rPr>
                        <a:t>7.1</a:t>
                      </a:r>
                      <a:endParaRPr lang="es-ES" sz="2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979" marR="38979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400" dirty="0">
                          <a:effectLst/>
                        </a:rPr>
                        <a:t>7.0</a:t>
                      </a:r>
                      <a:endParaRPr lang="es-ES" sz="2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979" marR="38979" marT="0" marB="0"/>
                </a:tc>
                <a:extLst>
                  <a:ext uri="{0D108BD9-81ED-4DB2-BD59-A6C34878D82A}">
                    <a16:rowId xmlns:a16="http://schemas.microsoft.com/office/drawing/2014/main" val="1356862090"/>
                  </a:ext>
                </a:extLst>
              </a:tr>
              <a:tr h="417852"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400" b="1" dirty="0">
                          <a:effectLst/>
                        </a:rPr>
                        <a:t>L.O.I. (%)</a:t>
                      </a:r>
                      <a:endParaRPr lang="es-ES" sz="24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979" marR="38979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400" dirty="0">
                          <a:effectLst/>
                        </a:rPr>
                        <a:t>4.06</a:t>
                      </a:r>
                      <a:endParaRPr lang="es-ES" sz="2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979" marR="38979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400" dirty="0">
                          <a:effectLst/>
                        </a:rPr>
                        <a:t>4.03</a:t>
                      </a:r>
                      <a:endParaRPr lang="es-ES" sz="2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979" marR="38979" marT="0" marB="0"/>
                </a:tc>
                <a:extLst>
                  <a:ext uri="{0D108BD9-81ED-4DB2-BD59-A6C34878D82A}">
                    <a16:rowId xmlns:a16="http://schemas.microsoft.com/office/drawing/2014/main" val="3901575722"/>
                  </a:ext>
                </a:extLst>
              </a:tr>
              <a:tr h="417852"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400" b="1" dirty="0">
                          <a:effectLst/>
                        </a:rPr>
                        <a:t>Mechanical strength (kg/cm</a:t>
                      </a:r>
                      <a:r>
                        <a:rPr lang="en-US" sz="2400" b="1" baseline="30000" dirty="0">
                          <a:effectLst/>
                        </a:rPr>
                        <a:t>2</a:t>
                      </a:r>
                      <a:r>
                        <a:rPr lang="en-US" sz="2400" b="1" dirty="0">
                          <a:effectLst/>
                        </a:rPr>
                        <a:t>) </a:t>
                      </a:r>
                      <a:endParaRPr lang="es-ES" sz="24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979" marR="38979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400">
                          <a:effectLst/>
                        </a:rPr>
                        <a:t>620</a:t>
                      </a:r>
                      <a:endParaRPr lang="es-ES" sz="2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979" marR="38979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400" dirty="0">
                          <a:effectLst/>
                        </a:rPr>
                        <a:t>600</a:t>
                      </a:r>
                      <a:endParaRPr lang="es-ES" sz="2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979" marR="38979" marT="0" marB="0" anchor="ctr"/>
                </a:tc>
                <a:extLst>
                  <a:ext uri="{0D108BD9-81ED-4DB2-BD59-A6C34878D82A}">
                    <a16:rowId xmlns:a16="http://schemas.microsoft.com/office/drawing/2014/main" val="2969337831"/>
                  </a:ext>
                </a:extLst>
              </a:tr>
              <a:tr h="386669"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400" b="1" dirty="0">
                          <a:effectLst/>
                        </a:rPr>
                        <a:t>Thermal expansion at 700ºC (‰)</a:t>
                      </a:r>
                      <a:endParaRPr lang="es-ES" sz="24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979" marR="38979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s-ES" sz="2400">
                          <a:effectLst/>
                        </a:rPr>
                        <a:t>5.4</a:t>
                      </a:r>
                      <a:endParaRPr lang="es-ES" sz="2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979" marR="38979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s-ES" sz="2400" dirty="0">
                          <a:effectLst/>
                        </a:rPr>
                        <a:t>5.4</a:t>
                      </a:r>
                      <a:endParaRPr lang="es-ES" sz="2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979" marR="38979" marT="0" marB="0" anchor="ctr"/>
                </a:tc>
                <a:extLst>
                  <a:ext uri="{0D108BD9-81ED-4DB2-BD59-A6C34878D82A}">
                    <a16:rowId xmlns:a16="http://schemas.microsoft.com/office/drawing/2014/main" val="2671023920"/>
                  </a:ext>
                </a:extLst>
              </a:tr>
              <a:tr h="485880"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400" b="1" dirty="0">
                          <a:effectLst/>
                        </a:rPr>
                        <a:t>Index of </a:t>
                      </a:r>
                      <a:r>
                        <a:rPr lang="en-US" sz="2400" b="1" dirty="0" err="1">
                          <a:effectLst/>
                        </a:rPr>
                        <a:t>pyroplasticity</a:t>
                      </a:r>
                      <a:r>
                        <a:rPr lang="en-US" sz="2400" b="1" dirty="0">
                          <a:effectLst/>
                        </a:rPr>
                        <a:t> (cm</a:t>
                      </a:r>
                      <a:r>
                        <a:rPr lang="en-US" sz="2400" b="1" baseline="30000" dirty="0">
                          <a:effectLst/>
                        </a:rPr>
                        <a:t>-1</a:t>
                      </a:r>
                      <a:r>
                        <a:rPr lang="en-US" sz="2400" b="1" dirty="0">
                          <a:effectLst/>
                        </a:rPr>
                        <a:t>x10</a:t>
                      </a:r>
                      <a:r>
                        <a:rPr lang="en-US" sz="2400" b="1" baseline="30000" dirty="0">
                          <a:effectLst/>
                        </a:rPr>
                        <a:t>5</a:t>
                      </a:r>
                      <a:r>
                        <a:rPr lang="en-US" sz="2400" b="1" dirty="0">
                          <a:effectLst/>
                        </a:rPr>
                        <a:t>)</a:t>
                      </a:r>
                      <a:endParaRPr lang="es-ES" sz="24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979" marR="38979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269875" algn="l"/>
                        </a:tabLst>
                      </a:pPr>
                      <a:r>
                        <a:rPr lang="en-US" sz="2400">
                          <a:effectLst/>
                        </a:rPr>
                        <a:t>3.5</a:t>
                      </a:r>
                      <a:endParaRPr lang="es-ES" sz="2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979" marR="38979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269875" algn="l"/>
                        </a:tabLst>
                      </a:pPr>
                      <a:r>
                        <a:rPr lang="en-US" sz="2400" dirty="0">
                          <a:effectLst/>
                        </a:rPr>
                        <a:t>3.4</a:t>
                      </a:r>
                      <a:endParaRPr lang="es-ES" sz="2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979" marR="38979" marT="0" marB="0" anchor="ctr"/>
                </a:tc>
                <a:extLst>
                  <a:ext uri="{0D108BD9-81ED-4DB2-BD59-A6C34878D82A}">
                    <a16:rowId xmlns:a16="http://schemas.microsoft.com/office/drawing/2014/main" val="2699015576"/>
                  </a:ext>
                </a:extLst>
              </a:tr>
              <a:tr h="417852"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400" b="1" dirty="0">
                          <a:effectLst/>
                        </a:rPr>
                        <a:t>L*</a:t>
                      </a:r>
                      <a:endParaRPr lang="es-ES" sz="24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979" marR="38979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400">
                          <a:effectLst/>
                        </a:rPr>
                        <a:t>65.2</a:t>
                      </a:r>
                      <a:endParaRPr lang="es-ES" sz="2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979" marR="38979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400" dirty="0">
                          <a:effectLst/>
                        </a:rPr>
                        <a:t>64.6</a:t>
                      </a:r>
                      <a:endParaRPr lang="es-ES" sz="2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979" marR="38979" marT="0" marB="0"/>
                </a:tc>
                <a:extLst>
                  <a:ext uri="{0D108BD9-81ED-4DB2-BD59-A6C34878D82A}">
                    <a16:rowId xmlns:a16="http://schemas.microsoft.com/office/drawing/2014/main" val="2814475070"/>
                  </a:ext>
                </a:extLst>
              </a:tr>
              <a:tr h="417852"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400" b="1" dirty="0">
                          <a:effectLst/>
                        </a:rPr>
                        <a:t>a*</a:t>
                      </a:r>
                      <a:endParaRPr lang="es-ES" sz="24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979" marR="38979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400">
                          <a:effectLst/>
                        </a:rPr>
                        <a:t>2.8</a:t>
                      </a:r>
                      <a:endParaRPr lang="es-ES" sz="2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979" marR="38979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400" dirty="0">
                          <a:effectLst/>
                        </a:rPr>
                        <a:t>2.8</a:t>
                      </a:r>
                      <a:endParaRPr lang="es-ES" sz="2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979" marR="38979" marT="0" marB="0"/>
                </a:tc>
                <a:extLst>
                  <a:ext uri="{0D108BD9-81ED-4DB2-BD59-A6C34878D82A}">
                    <a16:rowId xmlns:a16="http://schemas.microsoft.com/office/drawing/2014/main" val="2648183406"/>
                  </a:ext>
                </a:extLst>
              </a:tr>
              <a:tr h="417852"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400" b="1" dirty="0">
                          <a:effectLst/>
                        </a:rPr>
                        <a:t>b*</a:t>
                      </a:r>
                      <a:endParaRPr lang="es-ES" sz="24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979" marR="38979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400">
                          <a:effectLst/>
                        </a:rPr>
                        <a:t>13.2</a:t>
                      </a:r>
                      <a:endParaRPr lang="es-ES" sz="2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979" marR="38979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400" dirty="0">
                          <a:effectLst/>
                        </a:rPr>
                        <a:t>12.9</a:t>
                      </a:r>
                      <a:endParaRPr lang="es-ES" sz="2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979" marR="38979" marT="0" marB="0"/>
                </a:tc>
                <a:extLst>
                  <a:ext uri="{0D108BD9-81ED-4DB2-BD59-A6C34878D82A}">
                    <a16:rowId xmlns:a16="http://schemas.microsoft.com/office/drawing/2014/main" val="1587873362"/>
                  </a:ext>
                </a:extLst>
              </a:tr>
            </a:tbl>
          </a:graphicData>
        </a:graphic>
      </p:graphicFrame>
      <p:pic>
        <p:nvPicPr>
          <p:cNvPr id="4" name="Imagen 3">
            <a:extLst>
              <a:ext uri="{FF2B5EF4-FFF2-40B4-BE49-F238E27FC236}">
                <a16:creationId xmlns:a16="http://schemas.microsoft.com/office/drawing/2014/main" id="{DF4A75F8-7EA0-422C-A900-8789C7DBBC4F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6" t="18556" r="5457" b="17682"/>
          <a:stretch/>
        </p:blipFill>
        <p:spPr>
          <a:xfrm>
            <a:off x="622300" y="6372224"/>
            <a:ext cx="4724400" cy="1143001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E5D8A1CD-A37B-4B43-B310-6932D59C0389}"/>
              </a:ext>
            </a:extLst>
          </p:cNvPr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828" b="14500"/>
          <a:stretch/>
        </p:blipFill>
        <p:spPr>
          <a:xfrm>
            <a:off x="5803899" y="6296025"/>
            <a:ext cx="4884479" cy="1219200"/>
          </a:xfrm>
          <a:prstGeom prst="rect">
            <a:avLst/>
          </a:prstGeom>
        </p:spPr>
      </p:pic>
      <p:grpSp>
        <p:nvGrpSpPr>
          <p:cNvPr id="6" name="Grupo 5">
            <a:extLst>
              <a:ext uri="{FF2B5EF4-FFF2-40B4-BE49-F238E27FC236}">
                <a16:creationId xmlns:a16="http://schemas.microsoft.com/office/drawing/2014/main" id="{175A7D96-8E40-4A21-A03C-4B412EA0E56B}"/>
              </a:ext>
            </a:extLst>
          </p:cNvPr>
          <p:cNvGrpSpPr/>
          <p:nvPr/>
        </p:nvGrpSpPr>
        <p:grpSpPr>
          <a:xfrm>
            <a:off x="1323973" y="6077288"/>
            <a:ext cx="3794127" cy="371137"/>
            <a:chOff x="-1" y="0"/>
            <a:chExt cx="3321170" cy="275590"/>
          </a:xfrm>
        </p:grpSpPr>
        <p:sp>
          <p:nvSpPr>
            <p:cNvPr id="9" name="Cuadro de texto 2">
              <a:extLst>
                <a:ext uri="{FF2B5EF4-FFF2-40B4-BE49-F238E27FC236}">
                  <a16:creationId xmlns:a16="http://schemas.microsoft.com/office/drawing/2014/main" id="{DEC96F2F-C521-4E93-AB33-15DDE80971D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1" y="0"/>
              <a:ext cx="1350919" cy="2755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algn="just">
                <a:lnSpc>
                  <a:spcPts val="1200"/>
                </a:lnSpc>
                <a:spcAft>
                  <a:spcPts val="600"/>
                </a:spcAft>
              </a:pPr>
              <a:r>
                <a:rPr lang="es-ES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WW-STD</a:t>
              </a:r>
            </a:p>
          </p:txBody>
        </p:sp>
        <p:sp>
          <p:nvSpPr>
            <p:cNvPr id="10" name="Cuadro de texto 2">
              <a:extLst>
                <a:ext uri="{FF2B5EF4-FFF2-40B4-BE49-F238E27FC236}">
                  <a16:creationId xmlns:a16="http://schemas.microsoft.com/office/drawing/2014/main" id="{04F95DB2-20EE-4821-A700-910B1F4627D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17801" y="0"/>
              <a:ext cx="1203368" cy="2755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algn="just">
                <a:lnSpc>
                  <a:spcPts val="1200"/>
                </a:lnSpc>
                <a:spcAft>
                  <a:spcPts val="600"/>
                </a:spcAft>
              </a:pPr>
              <a:r>
                <a:rPr lang="es-ES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WW-2,2%</a:t>
              </a:r>
            </a:p>
          </p:txBody>
        </p:sp>
      </p:grpSp>
      <p:grpSp>
        <p:nvGrpSpPr>
          <p:cNvPr id="11" name="Grupo 10">
            <a:extLst>
              <a:ext uri="{FF2B5EF4-FFF2-40B4-BE49-F238E27FC236}">
                <a16:creationId xmlns:a16="http://schemas.microsoft.com/office/drawing/2014/main" id="{40CFA242-EBC0-42AE-B719-7B66DBB62929}"/>
              </a:ext>
            </a:extLst>
          </p:cNvPr>
          <p:cNvGrpSpPr/>
          <p:nvPr/>
        </p:nvGrpSpPr>
        <p:grpSpPr>
          <a:xfrm>
            <a:off x="6657973" y="6077287"/>
            <a:ext cx="3794127" cy="371137"/>
            <a:chOff x="-1" y="0"/>
            <a:chExt cx="3321170" cy="275590"/>
          </a:xfrm>
        </p:grpSpPr>
        <p:sp>
          <p:nvSpPr>
            <p:cNvPr id="12" name="Cuadro de texto 2">
              <a:extLst>
                <a:ext uri="{FF2B5EF4-FFF2-40B4-BE49-F238E27FC236}">
                  <a16:creationId xmlns:a16="http://schemas.microsoft.com/office/drawing/2014/main" id="{BEE4FFBD-3FCA-4993-898E-379232195B1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1" y="0"/>
              <a:ext cx="1350919" cy="2755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algn="just">
                <a:lnSpc>
                  <a:spcPts val="1200"/>
                </a:lnSpc>
                <a:spcAft>
                  <a:spcPts val="600"/>
                </a:spcAft>
              </a:pPr>
              <a:r>
                <a:rPr lang="es-ES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P-STD</a:t>
              </a:r>
            </a:p>
          </p:txBody>
        </p:sp>
        <p:sp>
          <p:nvSpPr>
            <p:cNvPr id="13" name="Cuadro de texto 2">
              <a:extLst>
                <a:ext uri="{FF2B5EF4-FFF2-40B4-BE49-F238E27FC236}">
                  <a16:creationId xmlns:a16="http://schemas.microsoft.com/office/drawing/2014/main" id="{BCE3EE18-7831-4914-9F89-122620262C9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17801" y="0"/>
              <a:ext cx="1203368" cy="2755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algn="just">
                <a:lnSpc>
                  <a:spcPts val="1200"/>
                </a:lnSpc>
                <a:spcAft>
                  <a:spcPts val="600"/>
                </a:spcAft>
              </a:pPr>
              <a:r>
                <a:rPr lang="es-ES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P-1%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58108934"/>
      </p:ext>
    </p:extLst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0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18737"/>
            <a:ext cx="10693400" cy="81225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1 CuadroTexto">
            <a:extLst>
              <a:ext uri="{FF2B5EF4-FFF2-40B4-BE49-F238E27FC236}">
                <a16:creationId xmlns:a16="http://schemas.microsoft.com/office/drawing/2014/main" id="{21196126-893D-4FD8-B6C5-D63D6C58175C}"/>
              </a:ext>
            </a:extLst>
          </p:cNvPr>
          <p:cNvSpPr txBox="1"/>
          <p:nvPr/>
        </p:nvSpPr>
        <p:spPr>
          <a:xfrm>
            <a:off x="488124" y="709601"/>
            <a:ext cx="4958163" cy="8213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1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Industrial trials</a:t>
            </a:r>
          </a:p>
        </p:txBody>
      </p:sp>
      <p:grpSp>
        <p:nvGrpSpPr>
          <p:cNvPr id="5" name="Grupo 4">
            <a:extLst>
              <a:ext uri="{FF2B5EF4-FFF2-40B4-BE49-F238E27FC236}">
                <a16:creationId xmlns:a16="http://schemas.microsoft.com/office/drawing/2014/main" id="{7DD3554B-7E09-4FA6-82A6-06C374149F07}"/>
              </a:ext>
            </a:extLst>
          </p:cNvPr>
          <p:cNvGrpSpPr/>
          <p:nvPr/>
        </p:nvGrpSpPr>
        <p:grpSpPr>
          <a:xfrm>
            <a:off x="976681" y="2105025"/>
            <a:ext cx="9774940" cy="5382579"/>
            <a:chOff x="-78932" y="40744"/>
            <a:chExt cx="8103896" cy="4262127"/>
          </a:xfrm>
        </p:grpSpPr>
        <p:sp>
          <p:nvSpPr>
            <p:cNvPr id="7" name="Rectangle 3">
              <a:hlinkClick r:id="" action="ppaction://noaction"/>
              <a:extLst>
                <a:ext uri="{FF2B5EF4-FFF2-40B4-BE49-F238E27FC236}">
                  <a16:creationId xmlns:a16="http://schemas.microsoft.com/office/drawing/2014/main" id="{FD1C51EE-5278-4DE8-8AC7-C225DBF861F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78932" y="765118"/>
              <a:ext cx="2292527" cy="3223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0258" tIns="44337" rIns="90258" bIns="44337">
              <a:noAutofit/>
            </a:bodyPr>
            <a:lstStyle/>
            <a:p>
              <a:pPr algn="ctr" eaLnBrk="0" fontAlgn="base" hangingPunct="0">
                <a:spcAft>
                  <a:spcPts val="0"/>
                </a:spcAft>
              </a:pPr>
              <a:r>
                <a:rPr lang="es-ES_tradnl" sz="2000" b="1" kern="1200" dirty="0">
                  <a:solidFill>
                    <a:srgbClr val="C0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Raw </a:t>
              </a:r>
              <a:r>
                <a:rPr lang="es-ES_tradnl" sz="2000" b="1" kern="1200" dirty="0" err="1">
                  <a:solidFill>
                    <a:srgbClr val="C0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materials</a:t>
              </a:r>
              <a:r>
                <a:rPr lang="es-ES_tradnl" sz="2000" b="1" kern="1200" dirty="0">
                  <a:solidFill>
                    <a:srgbClr val="C0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s-ES_tradnl" sz="2000" b="1" kern="1200" dirty="0" err="1">
                  <a:solidFill>
                    <a:srgbClr val="C0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foundry</a:t>
              </a:r>
              <a:r>
                <a:rPr lang="es-ES_tradnl" sz="2000" b="1" kern="1200" dirty="0">
                  <a:solidFill>
                    <a:srgbClr val="C0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s-ES_tradnl" sz="2000" b="1" kern="1200" dirty="0" err="1">
                  <a:solidFill>
                    <a:srgbClr val="C0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by-products</a:t>
              </a:r>
              <a:r>
                <a:rPr lang="es-ES_tradnl" sz="2000" b="1" kern="1200" dirty="0">
                  <a:solidFill>
                    <a:srgbClr val="C0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 and </a:t>
              </a:r>
              <a:r>
                <a:rPr lang="es-ES_tradnl" sz="2000" b="1" kern="1200" dirty="0" err="1">
                  <a:solidFill>
                    <a:srgbClr val="C0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water</a:t>
              </a:r>
              <a:endParaRPr lang="es-ES" sz="2000" b="1" dirty="0">
                <a:solidFill>
                  <a:srgbClr val="C00000"/>
                </a:solidFill>
                <a:effectLst/>
                <a:ea typeface="Times New Roman" panose="02020603050405020304" pitchFamily="18" charset="0"/>
              </a:endParaRPr>
            </a:p>
          </p:txBody>
        </p:sp>
        <p:sp>
          <p:nvSpPr>
            <p:cNvPr id="8" name="Rectangle 4">
              <a:hlinkClick r:id="" action="ppaction://noaction"/>
              <a:extLst>
                <a:ext uri="{FF2B5EF4-FFF2-40B4-BE49-F238E27FC236}">
                  <a16:creationId xmlns:a16="http://schemas.microsoft.com/office/drawing/2014/main" id="{80417D2E-2C6B-4923-8AE5-37AA4705AB5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57949" y="2061417"/>
              <a:ext cx="1287321" cy="5560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0258" tIns="44337" rIns="90258" bIns="44337">
              <a:noAutofit/>
            </a:bodyPr>
            <a:lstStyle/>
            <a:p>
              <a:pPr algn="ctr" eaLnBrk="0" fontAlgn="base" hangingPunct="0">
                <a:spcAft>
                  <a:spcPts val="0"/>
                </a:spcAft>
              </a:pPr>
              <a:r>
                <a:rPr lang="es-ES_tradnl" sz="2000" b="1" kern="1200" dirty="0" err="1">
                  <a:solidFill>
                    <a:srgbClr val="C0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Milling</a:t>
              </a:r>
              <a:r>
                <a:rPr lang="es-ES_tradnl" sz="2000" b="1" kern="1200" dirty="0">
                  <a:solidFill>
                    <a:srgbClr val="C0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br>
                <a:rPr lang="es-ES_tradnl" sz="2000" b="1" kern="1200" dirty="0">
                  <a:solidFill>
                    <a:srgbClr val="C0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</a:br>
              <a:r>
                <a:rPr lang="es-ES_tradnl" sz="2000" b="1" kern="1200" dirty="0">
                  <a:solidFill>
                    <a:srgbClr val="C0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Spray-</a:t>
              </a:r>
              <a:r>
                <a:rPr lang="es-ES_tradnl" sz="2000" b="1" kern="1200" dirty="0" err="1">
                  <a:solidFill>
                    <a:srgbClr val="C0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drying</a:t>
              </a:r>
              <a:r>
                <a:rPr lang="es-ES_tradnl" sz="2000" b="1" kern="1200" dirty="0">
                  <a:solidFill>
                    <a:srgbClr val="C0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endParaRPr lang="es-ES" sz="2000" b="1" dirty="0">
                <a:solidFill>
                  <a:srgbClr val="C00000"/>
                </a:solidFill>
                <a:effectLst/>
                <a:ea typeface="Times New Roman" panose="02020603050405020304" pitchFamily="18" charset="0"/>
              </a:endParaRPr>
            </a:p>
          </p:txBody>
        </p:sp>
        <p:sp>
          <p:nvSpPr>
            <p:cNvPr id="9" name="Rectangle 5">
              <a:hlinkClick r:id="" action="ppaction://noaction"/>
              <a:extLst>
                <a:ext uri="{FF2B5EF4-FFF2-40B4-BE49-F238E27FC236}">
                  <a16:creationId xmlns:a16="http://schemas.microsoft.com/office/drawing/2014/main" id="{C2068CDD-DA94-495C-BF40-9D0A5D6CD97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7146" y="3613175"/>
              <a:ext cx="1050466" cy="3223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0258" tIns="44337" rIns="90258" bIns="44337">
              <a:noAutofit/>
            </a:bodyPr>
            <a:lstStyle/>
            <a:p>
              <a:pPr algn="ctr" eaLnBrk="0" fontAlgn="base" hangingPunct="0">
                <a:spcAft>
                  <a:spcPts val="0"/>
                </a:spcAft>
              </a:pPr>
              <a:r>
                <a:rPr lang="es-ES_tradnl" sz="2000" b="1" kern="1200">
                  <a:solidFill>
                    <a:srgbClr val="C0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Pressing</a:t>
              </a:r>
              <a:endParaRPr lang="es-ES" sz="2000" b="1">
                <a:solidFill>
                  <a:srgbClr val="C00000"/>
                </a:solidFill>
                <a:effectLst/>
                <a:ea typeface="Times New Roman" panose="02020603050405020304" pitchFamily="18" charset="0"/>
              </a:endParaRPr>
            </a:p>
          </p:txBody>
        </p:sp>
        <p:sp>
          <p:nvSpPr>
            <p:cNvPr id="10" name="Rectangle 6">
              <a:hlinkClick r:id="" action="ppaction://noaction"/>
              <a:extLst>
                <a:ext uri="{FF2B5EF4-FFF2-40B4-BE49-F238E27FC236}">
                  <a16:creationId xmlns:a16="http://schemas.microsoft.com/office/drawing/2014/main" id="{D6B2A6B5-7A75-42B4-9FD2-957C8254B9A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13639" y="3613175"/>
              <a:ext cx="870126" cy="3223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0258" tIns="44337" rIns="90258" bIns="44337">
              <a:noAutofit/>
            </a:bodyPr>
            <a:lstStyle/>
            <a:p>
              <a:pPr algn="ctr" eaLnBrk="0" fontAlgn="base" hangingPunct="0">
                <a:spcAft>
                  <a:spcPts val="0"/>
                </a:spcAft>
              </a:pPr>
              <a:r>
                <a:rPr lang="es-ES_tradnl" sz="2000" b="1" kern="1200">
                  <a:solidFill>
                    <a:srgbClr val="C0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Drying</a:t>
              </a:r>
              <a:endParaRPr lang="es-ES" sz="2000" b="1">
                <a:solidFill>
                  <a:srgbClr val="C00000"/>
                </a:solidFill>
                <a:effectLst/>
                <a:ea typeface="Times New Roman" panose="02020603050405020304" pitchFamily="18" charset="0"/>
              </a:endParaRPr>
            </a:p>
          </p:txBody>
        </p:sp>
        <p:sp>
          <p:nvSpPr>
            <p:cNvPr id="11" name="Rectangle 7">
              <a:hlinkClick r:id="" action="ppaction://noaction"/>
              <a:extLst>
                <a:ext uri="{FF2B5EF4-FFF2-40B4-BE49-F238E27FC236}">
                  <a16:creationId xmlns:a16="http://schemas.microsoft.com/office/drawing/2014/main" id="{83354790-FDD3-4CFA-B800-F82816F23A8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62981" y="3613176"/>
              <a:ext cx="1140636" cy="3223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0258" tIns="44337" rIns="90258" bIns="44337">
              <a:noAutofit/>
            </a:bodyPr>
            <a:lstStyle/>
            <a:p>
              <a:pPr algn="ctr" eaLnBrk="0" fontAlgn="base" hangingPunct="0">
                <a:spcAft>
                  <a:spcPts val="0"/>
                </a:spcAft>
              </a:pPr>
              <a:r>
                <a:rPr lang="es-ES_tradnl" sz="2000" b="1" kern="1200" dirty="0" err="1">
                  <a:solidFill>
                    <a:srgbClr val="C0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Glazing</a:t>
              </a:r>
              <a:endParaRPr lang="es-ES" sz="2000" b="1" dirty="0">
                <a:solidFill>
                  <a:srgbClr val="C00000"/>
                </a:solidFill>
                <a:effectLst/>
                <a:ea typeface="Times New Roman" panose="02020603050405020304" pitchFamily="18" charset="0"/>
              </a:endParaRPr>
            </a:p>
          </p:txBody>
        </p:sp>
        <p:sp>
          <p:nvSpPr>
            <p:cNvPr id="12" name="Rectangle 8">
              <a:hlinkClick r:id="" action="ppaction://noaction"/>
              <a:extLst>
                <a:ext uri="{FF2B5EF4-FFF2-40B4-BE49-F238E27FC236}">
                  <a16:creationId xmlns:a16="http://schemas.microsoft.com/office/drawing/2014/main" id="{16E2842C-2A96-4A06-B3FB-313C06053DA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66981" y="3613175"/>
              <a:ext cx="915211" cy="3223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0258" tIns="44337" rIns="90258" bIns="44337">
              <a:noAutofit/>
            </a:bodyPr>
            <a:lstStyle/>
            <a:p>
              <a:pPr algn="ctr" eaLnBrk="0" fontAlgn="base" hangingPunct="0">
                <a:spcAft>
                  <a:spcPts val="0"/>
                </a:spcAft>
              </a:pPr>
              <a:r>
                <a:rPr lang="es-ES_tradnl" sz="2000" b="1" kern="1200" dirty="0" err="1">
                  <a:solidFill>
                    <a:srgbClr val="C0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Firing</a:t>
              </a:r>
              <a:endParaRPr lang="es-ES" sz="2000" b="1" dirty="0">
                <a:solidFill>
                  <a:srgbClr val="C00000"/>
                </a:solidFill>
                <a:effectLst/>
                <a:ea typeface="Times New Roman" panose="02020603050405020304" pitchFamily="18" charset="0"/>
              </a:endParaRPr>
            </a:p>
          </p:txBody>
        </p:sp>
        <p:sp>
          <p:nvSpPr>
            <p:cNvPr id="14" name="Rectangle 10">
              <a:extLst>
                <a:ext uri="{FF2B5EF4-FFF2-40B4-BE49-F238E27FC236}">
                  <a16:creationId xmlns:a16="http://schemas.microsoft.com/office/drawing/2014/main" id="{E6683525-9F1A-4F78-B14A-E7273142E1E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78579" y="2061417"/>
              <a:ext cx="1640567" cy="5560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0258" tIns="44337" rIns="90258" bIns="44337">
              <a:noAutofit/>
            </a:bodyPr>
            <a:lstStyle/>
            <a:p>
              <a:pPr algn="ctr" eaLnBrk="0" fontAlgn="base" hangingPunct="0">
                <a:spcAft>
                  <a:spcPts val="0"/>
                </a:spcAft>
              </a:pPr>
              <a:r>
                <a:rPr lang="es-ES_tradnl" sz="2000" b="1" kern="1200" dirty="0" err="1">
                  <a:solidFill>
                    <a:srgbClr val="C0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Glaze</a:t>
              </a:r>
              <a:br>
                <a:rPr lang="es-ES_tradnl" sz="2000" b="1" kern="1200" dirty="0">
                  <a:solidFill>
                    <a:srgbClr val="C0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</a:br>
              <a:r>
                <a:rPr lang="es-ES_tradnl" sz="2000" b="1" kern="1200" dirty="0" err="1">
                  <a:solidFill>
                    <a:srgbClr val="C0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Preparation</a:t>
              </a:r>
              <a:endParaRPr lang="es-ES" sz="2000" b="1" dirty="0">
                <a:solidFill>
                  <a:srgbClr val="C00000"/>
                </a:solidFill>
                <a:effectLst/>
                <a:ea typeface="Times New Roman" panose="02020603050405020304" pitchFamily="18" charset="0"/>
              </a:endParaRPr>
            </a:p>
          </p:txBody>
        </p:sp>
        <p:sp>
          <p:nvSpPr>
            <p:cNvPr id="15" name="Freeform 12">
              <a:extLst>
                <a:ext uri="{FF2B5EF4-FFF2-40B4-BE49-F238E27FC236}">
                  <a16:creationId xmlns:a16="http://schemas.microsoft.com/office/drawing/2014/main" id="{CA380BDD-F2C1-496C-81A6-6A4608F35558}"/>
                </a:ext>
              </a:extLst>
            </p:cNvPr>
            <p:cNvSpPr>
              <a:spLocks/>
            </p:cNvSpPr>
            <p:nvPr/>
          </p:nvSpPr>
          <p:spPr bwMode="auto">
            <a:xfrm>
              <a:off x="2320961" y="1087472"/>
              <a:ext cx="243852" cy="220101"/>
            </a:xfrm>
            <a:custGeom>
              <a:avLst/>
              <a:gdLst>
                <a:gd name="T0" fmla="*/ 417936899 w 142"/>
                <a:gd name="T1" fmla="*/ 347782351 h 139"/>
                <a:gd name="T2" fmla="*/ 406081583 w 142"/>
                <a:gd name="T3" fmla="*/ 15120972 h 139"/>
                <a:gd name="T4" fmla="*/ 278625747 w 142"/>
                <a:gd name="T5" fmla="*/ 123488730 h 139"/>
                <a:gd name="T6" fmla="*/ 133383494 w 142"/>
                <a:gd name="T7" fmla="*/ 0 h 139"/>
                <a:gd name="T8" fmla="*/ 0 w 142"/>
                <a:gd name="T9" fmla="*/ 113408082 h 139"/>
                <a:gd name="T10" fmla="*/ 145240532 w 142"/>
                <a:gd name="T11" fmla="*/ 236895224 h 139"/>
                <a:gd name="T12" fmla="*/ 20749385 w 142"/>
                <a:gd name="T13" fmla="*/ 342742027 h 139"/>
                <a:gd name="T14" fmla="*/ 417936899 w 142"/>
                <a:gd name="T15" fmla="*/ 347782351 h 13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42" h="139">
                  <a:moveTo>
                    <a:pt x="141" y="138"/>
                  </a:moveTo>
                  <a:lnTo>
                    <a:pt x="137" y="6"/>
                  </a:lnTo>
                  <a:lnTo>
                    <a:pt x="94" y="49"/>
                  </a:lnTo>
                  <a:lnTo>
                    <a:pt x="45" y="0"/>
                  </a:lnTo>
                  <a:lnTo>
                    <a:pt x="0" y="45"/>
                  </a:lnTo>
                  <a:lnTo>
                    <a:pt x="49" y="94"/>
                  </a:lnTo>
                  <a:lnTo>
                    <a:pt x="7" y="136"/>
                  </a:lnTo>
                  <a:lnTo>
                    <a:pt x="141" y="138"/>
                  </a:lnTo>
                </a:path>
              </a:pathLst>
            </a:custGeom>
            <a:solidFill>
              <a:srgbClr val="00CC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16" name="Freeform 14">
              <a:extLst>
                <a:ext uri="{FF2B5EF4-FFF2-40B4-BE49-F238E27FC236}">
                  <a16:creationId xmlns:a16="http://schemas.microsoft.com/office/drawing/2014/main" id="{57DFD59A-AE1E-4E23-ABF2-06B1F683D7C1}"/>
                </a:ext>
              </a:extLst>
            </p:cNvPr>
            <p:cNvSpPr>
              <a:spLocks/>
            </p:cNvSpPr>
            <p:nvPr/>
          </p:nvSpPr>
          <p:spPr bwMode="auto">
            <a:xfrm>
              <a:off x="1801555" y="2734428"/>
              <a:ext cx="243852" cy="220101"/>
            </a:xfrm>
            <a:custGeom>
              <a:avLst/>
              <a:gdLst>
                <a:gd name="T0" fmla="*/ 0 w 142"/>
                <a:gd name="T1" fmla="*/ 347782351 h 139"/>
                <a:gd name="T2" fmla="*/ 11857038 w 142"/>
                <a:gd name="T3" fmla="*/ 15120972 h 139"/>
                <a:gd name="T4" fmla="*/ 139312874 w 142"/>
                <a:gd name="T5" fmla="*/ 123488730 h 139"/>
                <a:gd name="T6" fmla="*/ 284553405 w 142"/>
                <a:gd name="T7" fmla="*/ 0 h 139"/>
                <a:gd name="T8" fmla="*/ 417936899 w 142"/>
                <a:gd name="T9" fmla="*/ 113408082 h 139"/>
                <a:gd name="T10" fmla="*/ 272696368 w 142"/>
                <a:gd name="T11" fmla="*/ 236895224 h 139"/>
                <a:gd name="T12" fmla="*/ 397189236 w 142"/>
                <a:gd name="T13" fmla="*/ 342742027 h 139"/>
                <a:gd name="T14" fmla="*/ 0 w 142"/>
                <a:gd name="T15" fmla="*/ 347782351 h 13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42" h="139">
                  <a:moveTo>
                    <a:pt x="0" y="138"/>
                  </a:moveTo>
                  <a:lnTo>
                    <a:pt x="4" y="6"/>
                  </a:lnTo>
                  <a:lnTo>
                    <a:pt x="47" y="49"/>
                  </a:lnTo>
                  <a:lnTo>
                    <a:pt x="96" y="0"/>
                  </a:lnTo>
                  <a:lnTo>
                    <a:pt x="141" y="45"/>
                  </a:lnTo>
                  <a:lnTo>
                    <a:pt x="92" y="94"/>
                  </a:lnTo>
                  <a:lnTo>
                    <a:pt x="134" y="136"/>
                  </a:lnTo>
                  <a:lnTo>
                    <a:pt x="0" y="138"/>
                  </a:lnTo>
                </a:path>
              </a:pathLst>
            </a:custGeom>
            <a:solidFill>
              <a:srgbClr val="00CC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17" name="Freeform 17">
              <a:extLst>
                <a:ext uri="{FF2B5EF4-FFF2-40B4-BE49-F238E27FC236}">
                  <a16:creationId xmlns:a16="http://schemas.microsoft.com/office/drawing/2014/main" id="{74D8BE72-671A-4D5A-BBD9-B1B2647C4069}"/>
                </a:ext>
              </a:extLst>
            </p:cNvPr>
            <p:cNvSpPr>
              <a:spLocks/>
            </p:cNvSpPr>
            <p:nvPr/>
          </p:nvSpPr>
          <p:spPr bwMode="auto">
            <a:xfrm>
              <a:off x="3413514" y="3306057"/>
              <a:ext cx="285022" cy="292939"/>
            </a:xfrm>
            <a:custGeom>
              <a:avLst/>
              <a:gdLst>
                <a:gd name="T0" fmla="*/ 488923414 w 166"/>
                <a:gd name="T1" fmla="*/ 226813676 h 185"/>
                <a:gd name="T2" fmla="*/ 204459289 w 166"/>
                <a:gd name="T3" fmla="*/ 0 h 185"/>
                <a:gd name="T4" fmla="*/ 204459289 w 166"/>
                <a:gd name="T5" fmla="*/ 153728476 h 185"/>
                <a:gd name="T6" fmla="*/ 0 w 166"/>
                <a:gd name="T7" fmla="*/ 153728476 h 185"/>
                <a:gd name="T8" fmla="*/ 0 w 166"/>
                <a:gd name="T9" fmla="*/ 312498843 h 185"/>
                <a:gd name="T10" fmla="*/ 204459289 w 166"/>
                <a:gd name="T11" fmla="*/ 312498843 h 185"/>
                <a:gd name="T12" fmla="*/ 204459289 w 166"/>
                <a:gd name="T13" fmla="*/ 463707961 h 185"/>
                <a:gd name="T14" fmla="*/ 488923414 w 166"/>
                <a:gd name="T15" fmla="*/ 226813676 h 18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66" h="185">
                  <a:moveTo>
                    <a:pt x="165" y="90"/>
                  </a:moveTo>
                  <a:lnTo>
                    <a:pt x="69" y="0"/>
                  </a:lnTo>
                  <a:lnTo>
                    <a:pt x="69" y="61"/>
                  </a:lnTo>
                  <a:lnTo>
                    <a:pt x="0" y="61"/>
                  </a:lnTo>
                  <a:lnTo>
                    <a:pt x="0" y="124"/>
                  </a:lnTo>
                  <a:lnTo>
                    <a:pt x="69" y="124"/>
                  </a:lnTo>
                  <a:lnTo>
                    <a:pt x="69" y="184"/>
                  </a:lnTo>
                  <a:lnTo>
                    <a:pt x="165" y="90"/>
                  </a:lnTo>
                </a:path>
              </a:pathLst>
            </a:custGeom>
            <a:solidFill>
              <a:srgbClr val="00CC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18" name="Freeform 19">
              <a:extLst>
                <a:ext uri="{FF2B5EF4-FFF2-40B4-BE49-F238E27FC236}">
                  <a16:creationId xmlns:a16="http://schemas.microsoft.com/office/drawing/2014/main" id="{7CFAC867-DAEF-4832-8879-331BC0E4C543}"/>
                </a:ext>
              </a:extLst>
            </p:cNvPr>
            <p:cNvSpPr>
              <a:spLocks/>
            </p:cNvSpPr>
            <p:nvPr/>
          </p:nvSpPr>
          <p:spPr bwMode="auto">
            <a:xfrm>
              <a:off x="4251164" y="2696425"/>
              <a:ext cx="316692" cy="262854"/>
            </a:xfrm>
            <a:custGeom>
              <a:avLst/>
              <a:gdLst>
                <a:gd name="T0" fmla="*/ 270976811 w 185"/>
                <a:gd name="T1" fmla="*/ 415826575 h 166"/>
                <a:gd name="T2" fmla="*/ 0 w 185"/>
                <a:gd name="T3" fmla="*/ 173891575 h 166"/>
                <a:gd name="T4" fmla="*/ 182613986 w 185"/>
                <a:gd name="T5" fmla="*/ 173891575 h 166"/>
                <a:gd name="T6" fmla="*/ 179668959 w 185"/>
                <a:gd name="T7" fmla="*/ 0 h 166"/>
                <a:gd name="T8" fmla="*/ 368174716 w 185"/>
                <a:gd name="T9" fmla="*/ 0 h 166"/>
                <a:gd name="T10" fmla="*/ 371119743 w 185"/>
                <a:gd name="T11" fmla="*/ 173891575 h 166"/>
                <a:gd name="T12" fmla="*/ 541953622 w 185"/>
                <a:gd name="T13" fmla="*/ 173891575 h 166"/>
                <a:gd name="T14" fmla="*/ 270976811 w 185"/>
                <a:gd name="T15" fmla="*/ 415826575 h 16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85" h="166">
                  <a:moveTo>
                    <a:pt x="92" y="165"/>
                  </a:moveTo>
                  <a:lnTo>
                    <a:pt x="0" y="69"/>
                  </a:lnTo>
                  <a:lnTo>
                    <a:pt x="62" y="69"/>
                  </a:lnTo>
                  <a:lnTo>
                    <a:pt x="61" y="0"/>
                  </a:lnTo>
                  <a:lnTo>
                    <a:pt x="125" y="0"/>
                  </a:lnTo>
                  <a:lnTo>
                    <a:pt x="126" y="69"/>
                  </a:lnTo>
                  <a:lnTo>
                    <a:pt x="184" y="69"/>
                  </a:lnTo>
                  <a:lnTo>
                    <a:pt x="92" y="165"/>
                  </a:lnTo>
                </a:path>
              </a:pathLst>
            </a:custGeom>
            <a:solidFill>
              <a:srgbClr val="00CC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19" name="Freeform 21">
              <a:extLst>
                <a:ext uri="{FF2B5EF4-FFF2-40B4-BE49-F238E27FC236}">
                  <a16:creationId xmlns:a16="http://schemas.microsoft.com/office/drawing/2014/main" id="{A16C8D50-ED73-4A48-B8FD-FDAA881E67DB}"/>
                </a:ext>
              </a:extLst>
            </p:cNvPr>
            <p:cNvSpPr>
              <a:spLocks/>
            </p:cNvSpPr>
            <p:nvPr/>
          </p:nvSpPr>
          <p:spPr bwMode="auto">
            <a:xfrm>
              <a:off x="1766718" y="3306057"/>
              <a:ext cx="285022" cy="292939"/>
            </a:xfrm>
            <a:custGeom>
              <a:avLst/>
              <a:gdLst>
                <a:gd name="T0" fmla="*/ 488923414 w 166"/>
                <a:gd name="T1" fmla="*/ 226813676 h 185"/>
                <a:gd name="T2" fmla="*/ 204459289 w 166"/>
                <a:gd name="T3" fmla="*/ 0 h 185"/>
                <a:gd name="T4" fmla="*/ 204459289 w 166"/>
                <a:gd name="T5" fmla="*/ 153728476 h 185"/>
                <a:gd name="T6" fmla="*/ 0 w 166"/>
                <a:gd name="T7" fmla="*/ 153728476 h 185"/>
                <a:gd name="T8" fmla="*/ 0 w 166"/>
                <a:gd name="T9" fmla="*/ 312498843 h 185"/>
                <a:gd name="T10" fmla="*/ 204459289 w 166"/>
                <a:gd name="T11" fmla="*/ 312498843 h 185"/>
                <a:gd name="T12" fmla="*/ 204459289 w 166"/>
                <a:gd name="T13" fmla="*/ 463707961 h 185"/>
                <a:gd name="T14" fmla="*/ 488923414 w 166"/>
                <a:gd name="T15" fmla="*/ 226813676 h 18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66" h="185">
                  <a:moveTo>
                    <a:pt x="165" y="90"/>
                  </a:moveTo>
                  <a:lnTo>
                    <a:pt x="69" y="0"/>
                  </a:lnTo>
                  <a:lnTo>
                    <a:pt x="69" y="61"/>
                  </a:lnTo>
                  <a:lnTo>
                    <a:pt x="0" y="61"/>
                  </a:lnTo>
                  <a:lnTo>
                    <a:pt x="0" y="124"/>
                  </a:lnTo>
                  <a:lnTo>
                    <a:pt x="69" y="124"/>
                  </a:lnTo>
                  <a:lnTo>
                    <a:pt x="69" y="184"/>
                  </a:lnTo>
                  <a:lnTo>
                    <a:pt x="165" y="90"/>
                  </a:lnTo>
                </a:path>
              </a:pathLst>
            </a:custGeom>
            <a:solidFill>
              <a:srgbClr val="00CC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20" name="Freeform 24">
              <a:extLst>
                <a:ext uri="{FF2B5EF4-FFF2-40B4-BE49-F238E27FC236}">
                  <a16:creationId xmlns:a16="http://schemas.microsoft.com/office/drawing/2014/main" id="{CF2E0A61-7555-4A87-94ED-0EB64053D0AF}"/>
                </a:ext>
              </a:extLst>
            </p:cNvPr>
            <p:cNvSpPr>
              <a:spLocks/>
            </p:cNvSpPr>
            <p:nvPr/>
          </p:nvSpPr>
          <p:spPr bwMode="auto">
            <a:xfrm>
              <a:off x="5145817" y="3306057"/>
              <a:ext cx="285022" cy="292939"/>
            </a:xfrm>
            <a:custGeom>
              <a:avLst/>
              <a:gdLst>
                <a:gd name="T0" fmla="*/ 488923414 w 166"/>
                <a:gd name="T1" fmla="*/ 226813676 h 185"/>
                <a:gd name="T2" fmla="*/ 204459289 w 166"/>
                <a:gd name="T3" fmla="*/ 0 h 185"/>
                <a:gd name="T4" fmla="*/ 204459289 w 166"/>
                <a:gd name="T5" fmla="*/ 153728476 h 185"/>
                <a:gd name="T6" fmla="*/ 0 w 166"/>
                <a:gd name="T7" fmla="*/ 153728476 h 185"/>
                <a:gd name="T8" fmla="*/ 0 w 166"/>
                <a:gd name="T9" fmla="*/ 312498843 h 185"/>
                <a:gd name="T10" fmla="*/ 204459289 w 166"/>
                <a:gd name="T11" fmla="*/ 312498843 h 185"/>
                <a:gd name="T12" fmla="*/ 204459289 w 166"/>
                <a:gd name="T13" fmla="*/ 463707961 h 185"/>
                <a:gd name="T14" fmla="*/ 488923414 w 166"/>
                <a:gd name="T15" fmla="*/ 226813676 h 18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66" h="185">
                  <a:moveTo>
                    <a:pt x="165" y="90"/>
                  </a:moveTo>
                  <a:lnTo>
                    <a:pt x="69" y="0"/>
                  </a:lnTo>
                  <a:lnTo>
                    <a:pt x="69" y="61"/>
                  </a:lnTo>
                  <a:lnTo>
                    <a:pt x="0" y="61"/>
                  </a:lnTo>
                  <a:lnTo>
                    <a:pt x="0" y="124"/>
                  </a:lnTo>
                  <a:lnTo>
                    <a:pt x="69" y="124"/>
                  </a:lnTo>
                  <a:lnTo>
                    <a:pt x="69" y="184"/>
                  </a:lnTo>
                  <a:lnTo>
                    <a:pt x="165" y="90"/>
                  </a:lnTo>
                </a:path>
              </a:pathLst>
            </a:custGeom>
            <a:solidFill>
              <a:srgbClr val="00CC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21" name="Freeform 26">
              <a:extLst>
                <a:ext uri="{FF2B5EF4-FFF2-40B4-BE49-F238E27FC236}">
                  <a16:creationId xmlns:a16="http://schemas.microsoft.com/office/drawing/2014/main" id="{68B52C4F-2AC4-4626-8A1E-23CEB7FA0128}"/>
                </a:ext>
              </a:extLst>
            </p:cNvPr>
            <p:cNvSpPr>
              <a:spLocks/>
            </p:cNvSpPr>
            <p:nvPr/>
          </p:nvSpPr>
          <p:spPr bwMode="auto">
            <a:xfrm rot="2617513">
              <a:off x="6526592" y="3428613"/>
              <a:ext cx="239103" cy="224851"/>
            </a:xfrm>
            <a:custGeom>
              <a:avLst/>
              <a:gdLst>
                <a:gd name="T0" fmla="*/ 410423147 w 139"/>
                <a:gd name="T1" fmla="*/ 0 h 142"/>
                <a:gd name="T2" fmla="*/ 17843960 w 139"/>
                <a:gd name="T3" fmla="*/ 10080625 h 142"/>
                <a:gd name="T4" fmla="*/ 145729983 w 139"/>
                <a:gd name="T5" fmla="*/ 118448138 h 142"/>
                <a:gd name="T6" fmla="*/ 0 w 139"/>
                <a:gd name="T7" fmla="*/ 241935000 h 142"/>
                <a:gd name="T8" fmla="*/ 133834010 w 139"/>
                <a:gd name="T9" fmla="*/ 355342825 h 142"/>
                <a:gd name="T10" fmla="*/ 279563993 w 139"/>
                <a:gd name="T11" fmla="*/ 231854375 h 142"/>
                <a:gd name="T12" fmla="*/ 404475160 w 139"/>
                <a:gd name="T13" fmla="*/ 337700938 h 142"/>
                <a:gd name="T14" fmla="*/ 410423147 w 139"/>
                <a:gd name="T15" fmla="*/ 0 h 14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39" h="142">
                  <a:moveTo>
                    <a:pt x="138" y="0"/>
                  </a:moveTo>
                  <a:lnTo>
                    <a:pt x="6" y="4"/>
                  </a:lnTo>
                  <a:lnTo>
                    <a:pt x="49" y="47"/>
                  </a:lnTo>
                  <a:lnTo>
                    <a:pt x="0" y="96"/>
                  </a:lnTo>
                  <a:lnTo>
                    <a:pt x="45" y="141"/>
                  </a:lnTo>
                  <a:lnTo>
                    <a:pt x="94" y="92"/>
                  </a:lnTo>
                  <a:lnTo>
                    <a:pt x="136" y="134"/>
                  </a:lnTo>
                  <a:lnTo>
                    <a:pt x="138" y="0"/>
                  </a:lnTo>
                </a:path>
              </a:pathLst>
            </a:custGeom>
            <a:solidFill>
              <a:srgbClr val="00CC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ES"/>
            </a:p>
          </p:txBody>
        </p:sp>
        <p:pic>
          <p:nvPicPr>
            <p:cNvPr id="22" name="Picture 34">
              <a:extLst>
                <a:ext uri="{FF2B5EF4-FFF2-40B4-BE49-F238E27FC236}">
                  <a16:creationId xmlns:a16="http://schemas.microsoft.com/office/drawing/2014/main" id="{C9F3C715-A655-4C8B-A4D1-84569E2576A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99244" y="1226976"/>
              <a:ext cx="1103671" cy="8281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3" name="Picture 35">
              <a:extLst>
                <a:ext uri="{FF2B5EF4-FFF2-40B4-BE49-F238E27FC236}">
                  <a16:creationId xmlns:a16="http://schemas.microsoft.com/office/drawing/2014/main" id="{7C33B63C-CEEC-4946-931C-5B501F5614E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56157" y="1437576"/>
              <a:ext cx="522541" cy="5747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4" name="Picture 38">
              <a:extLst>
                <a:ext uri="{FF2B5EF4-FFF2-40B4-BE49-F238E27FC236}">
                  <a16:creationId xmlns:a16="http://schemas.microsoft.com/office/drawing/2014/main" id="{F9FEB4FC-F5F6-4A0D-9D4C-14BF1E7A199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14520" y="3163545"/>
              <a:ext cx="804397" cy="46395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5" name="Picture 39">
              <a:extLst>
                <a:ext uri="{FF2B5EF4-FFF2-40B4-BE49-F238E27FC236}">
                  <a16:creationId xmlns:a16="http://schemas.microsoft.com/office/drawing/2014/main" id="{3F972CA3-E421-4F90-A634-B5C763DAA89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83559" y="3207882"/>
              <a:ext cx="804397" cy="37527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6" name="Picture 40">
              <a:extLst>
                <a:ext uri="{FF2B5EF4-FFF2-40B4-BE49-F238E27FC236}">
                  <a16:creationId xmlns:a16="http://schemas.microsoft.com/office/drawing/2014/main" id="{C73531B3-EF08-4B56-8B78-39BDD0769DD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92426" y="3195215"/>
              <a:ext cx="804397" cy="4021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7" name="Picture 41">
              <a:extLst>
                <a:ext uri="{FF2B5EF4-FFF2-40B4-BE49-F238E27FC236}">
                  <a16:creationId xmlns:a16="http://schemas.microsoft.com/office/drawing/2014/main" id="{C6807B78-A904-4B96-A50D-CB95BE1450E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8384" y="3242718"/>
              <a:ext cx="779061" cy="3056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8" name="Picture 5">
              <a:extLst>
                <a:ext uri="{FF2B5EF4-FFF2-40B4-BE49-F238E27FC236}">
                  <a16:creationId xmlns:a16="http://schemas.microsoft.com/office/drawing/2014/main" id="{1378A942-66AD-435C-BACB-F5D886D9CD0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07457" y="3021687"/>
              <a:ext cx="820231" cy="7109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9" name="Rectangle 33">
              <a:extLst>
                <a:ext uri="{FF2B5EF4-FFF2-40B4-BE49-F238E27FC236}">
                  <a16:creationId xmlns:a16="http://schemas.microsoft.com/office/drawing/2014/main" id="{238F3E3F-0CCE-469B-87DA-0DA1A0246D5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98273" y="3746837"/>
              <a:ext cx="1326691" cy="5560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lIns="90258" tIns="44337" rIns="90258" bIns="44337">
              <a:noAutofit/>
            </a:bodyPr>
            <a:lstStyle/>
            <a:p>
              <a:pPr algn="ctr" eaLnBrk="0" fontAlgn="base" hangingPunct="0">
                <a:spcAft>
                  <a:spcPts val="0"/>
                </a:spcAft>
              </a:pPr>
              <a:r>
                <a:rPr lang="es-ES_tradnl" sz="2000" b="1" kern="1200">
                  <a:solidFill>
                    <a:srgbClr val="C0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Ceramic Tile </a:t>
              </a:r>
              <a:endParaRPr lang="es-ES" sz="2000" b="1">
                <a:solidFill>
                  <a:srgbClr val="C00000"/>
                </a:solidFill>
                <a:effectLst/>
                <a:ea typeface="Times New Roman" panose="02020603050405020304" pitchFamily="18" charset="0"/>
              </a:endParaRPr>
            </a:p>
          </p:txBody>
        </p:sp>
        <p:pic>
          <p:nvPicPr>
            <p:cNvPr id="30" name="Picture 139">
              <a:extLst>
                <a:ext uri="{FF2B5EF4-FFF2-40B4-BE49-F238E27FC236}">
                  <a16:creationId xmlns:a16="http://schemas.microsoft.com/office/drawing/2014/main" id="{7BADAD79-481E-4C88-9D1B-2B0C9B032E9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4776" y="40744"/>
              <a:ext cx="764810" cy="7632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" name="Picture 14">
              <a:extLst>
                <a:ext uri="{FF2B5EF4-FFF2-40B4-BE49-F238E27FC236}">
                  <a16:creationId xmlns:a16="http://schemas.microsoft.com/office/drawing/2014/main" id="{2C22ECDF-A1E6-4466-B0A7-C6AD1800AC4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0641" y="165815"/>
              <a:ext cx="1057750" cy="5747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" name="Imagen 1">
            <a:extLst>
              <a:ext uri="{FF2B5EF4-FFF2-40B4-BE49-F238E27FC236}">
                <a16:creationId xmlns:a16="http://schemas.microsoft.com/office/drawing/2014/main" id="{935C6E2B-7772-447D-9EE9-F7A83B48729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446287" y="-5022"/>
            <a:ext cx="5305334" cy="2912962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58C4A158-8B28-466C-94A0-7469D8FE6C5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1867979"/>
            <a:ext cx="3802262" cy="1837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2050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oundrytile2">
            <a:hlinkClick r:id="" action="ppaction://media"/>
            <a:extLst>
              <a:ext uri="{FF2B5EF4-FFF2-40B4-BE49-F238E27FC236}">
                <a16:creationId xmlns:a16="http://schemas.microsoft.com/office/drawing/2014/main" id="{CBF48E0C-7F31-4F72-BA62-5C360540A29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69900" y="1190625"/>
            <a:ext cx="9829800" cy="5529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7226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0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18737"/>
            <a:ext cx="10693400" cy="81225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1 CuadroTexto">
            <a:extLst>
              <a:ext uri="{FF2B5EF4-FFF2-40B4-BE49-F238E27FC236}">
                <a16:creationId xmlns:a16="http://schemas.microsoft.com/office/drawing/2014/main" id="{21196126-893D-4FD8-B6C5-D63D6C58175C}"/>
              </a:ext>
            </a:extLst>
          </p:cNvPr>
          <p:cNvSpPr txBox="1"/>
          <p:nvPr/>
        </p:nvSpPr>
        <p:spPr>
          <a:xfrm>
            <a:off x="488124" y="709601"/>
            <a:ext cx="4958163" cy="8213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1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Industrial trials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82AFA984-A276-4E11-AF93-F77AD610EB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724025"/>
            <a:ext cx="2844450" cy="2068000"/>
          </a:xfrm>
          <a:prstGeom prst="rect">
            <a:avLst/>
          </a:prstGeom>
        </p:spPr>
      </p:pic>
      <p:pic>
        <p:nvPicPr>
          <p:cNvPr id="32" name="Imagen 31">
            <a:extLst>
              <a:ext uri="{FF2B5EF4-FFF2-40B4-BE49-F238E27FC236}">
                <a16:creationId xmlns:a16="http://schemas.microsoft.com/office/drawing/2014/main" id="{650B15C5-924A-4E45-90EF-A8A4492242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04714" y="4014965"/>
            <a:ext cx="2844450" cy="2167000"/>
          </a:xfrm>
          <a:prstGeom prst="rect">
            <a:avLst/>
          </a:prstGeom>
        </p:spPr>
      </p:pic>
      <p:pic>
        <p:nvPicPr>
          <p:cNvPr id="33" name="Imagen 32">
            <a:extLst>
              <a:ext uri="{FF2B5EF4-FFF2-40B4-BE49-F238E27FC236}">
                <a16:creationId xmlns:a16="http://schemas.microsoft.com/office/drawing/2014/main" id="{F4933E88-ADB5-46A3-A745-9FB5513F59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700" y="4014965"/>
            <a:ext cx="2866500" cy="3239500"/>
          </a:xfrm>
          <a:prstGeom prst="rect">
            <a:avLst/>
          </a:prstGeom>
        </p:spPr>
      </p:pic>
      <p:pic>
        <p:nvPicPr>
          <p:cNvPr id="35" name="Imagen 34">
            <a:extLst>
              <a:ext uri="{FF2B5EF4-FFF2-40B4-BE49-F238E27FC236}">
                <a16:creationId xmlns:a16="http://schemas.microsoft.com/office/drawing/2014/main" id="{CBC1E76F-8DBA-4B0F-9950-2F1F2CA3237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04714" y="1724025"/>
            <a:ext cx="2844450" cy="2068000"/>
          </a:xfrm>
          <a:prstGeom prst="rect">
            <a:avLst/>
          </a:prstGeom>
        </p:spPr>
      </p:pic>
      <p:sp>
        <p:nvSpPr>
          <p:cNvPr id="36" name="5 Rectángulo">
            <a:extLst>
              <a:ext uri="{FF2B5EF4-FFF2-40B4-BE49-F238E27FC236}">
                <a16:creationId xmlns:a16="http://schemas.microsoft.com/office/drawing/2014/main" id="{68284C63-6EA5-4846-AF17-3B35F5D568DB}"/>
              </a:ext>
            </a:extLst>
          </p:cNvPr>
          <p:cNvSpPr/>
          <p:nvPr/>
        </p:nvSpPr>
        <p:spPr bwMode="auto">
          <a:xfrm>
            <a:off x="5951936" y="1495425"/>
            <a:ext cx="4652564" cy="3338250"/>
          </a:xfrm>
          <a:prstGeom prst="rect">
            <a:avLst/>
          </a:prstGeom>
          <a:noFill/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4406" tIns="42203" rIns="84406" bIns="42203" numCol="1" rtlCol="0" anchor="t" anchorCtr="0" compatLnSpc="1">
            <a:prstTxWarp prst="textNoShape">
              <a:avLst/>
            </a:prstTxWarp>
          </a:bodyPr>
          <a:lstStyle/>
          <a:p>
            <a:pPr algn="just" defTabSz="844083" fontAlgn="base">
              <a:spcBef>
                <a:spcPct val="0"/>
              </a:spcBef>
              <a:spcAft>
                <a:spcPct val="0"/>
              </a:spcAft>
            </a:pPr>
            <a:r>
              <a:rPr lang="es-ES" sz="2400" b="1" dirty="0" err="1">
                <a:solidFill>
                  <a:srgbClr val="000000"/>
                </a:solidFill>
              </a:rPr>
              <a:t>Results</a:t>
            </a:r>
            <a:r>
              <a:rPr lang="es-ES" sz="2400" b="1" dirty="0">
                <a:solidFill>
                  <a:srgbClr val="000000"/>
                </a:solidFill>
              </a:rPr>
              <a:t>:</a:t>
            </a:r>
          </a:p>
          <a:p>
            <a:pPr marL="285750" indent="-285750" algn="just" defTabSz="844083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s-ES" sz="2000" b="1" dirty="0">
              <a:solidFill>
                <a:srgbClr val="000000"/>
              </a:solidFill>
            </a:endParaRPr>
          </a:p>
          <a:p>
            <a:pPr marL="342900" lvl="1" indent="-342900" algn="just" defTabSz="844083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es-ES" sz="2000" dirty="0" err="1">
                <a:solidFill>
                  <a:srgbClr val="000000"/>
                </a:solidFill>
              </a:rPr>
              <a:t>Preparation</a:t>
            </a:r>
            <a:r>
              <a:rPr lang="es-ES" sz="2000" dirty="0">
                <a:solidFill>
                  <a:srgbClr val="000000"/>
                </a:solidFill>
              </a:rPr>
              <a:t> </a:t>
            </a:r>
            <a:r>
              <a:rPr lang="es-ES" sz="2000" dirty="0" err="1">
                <a:solidFill>
                  <a:srgbClr val="000000"/>
                </a:solidFill>
              </a:rPr>
              <a:t>of</a:t>
            </a:r>
            <a:r>
              <a:rPr lang="es-ES" sz="2000" dirty="0">
                <a:solidFill>
                  <a:srgbClr val="000000"/>
                </a:solidFill>
              </a:rPr>
              <a:t> 20 </a:t>
            </a:r>
            <a:r>
              <a:rPr lang="es-ES" sz="2000" dirty="0" err="1">
                <a:solidFill>
                  <a:srgbClr val="000000"/>
                </a:solidFill>
              </a:rPr>
              <a:t>tonnes</a:t>
            </a:r>
            <a:r>
              <a:rPr lang="es-ES" sz="2000" dirty="0">
                <a:solidFill>
                  <a:srgbClr val="000000"/>
                </a:solidFill>
              </a:rPr>
              <a:t> </a:t>
            </a:r>
            <a:r>
              <a:rPr lang="es-ES" sz="2000" dirty="0" err="1">
                <a:solidFill>
                  <a:srgbClr val="000000"/>
                </a:solidFill>
              </a:rPr>
              <a:t>of</a:t>
            </a:r>
            <a:r>
              <a:rPr lang="es-ES" sz="2000" dirty="0">
                <a:solidFill>
                  <a:srgbClr val="000000"/>
                </a:solidFill>
              </a:rPr>
              <a:t> </a:t>
            </a:r>
            <a:r>
              <a:rPr lang="es-ES" sz="2000" dirty="0" err="1">
                <a:solidFill>
                  <a:srgbClr val="000000"/>
                </a:solidFill>
              </a:rPr>
              <a:t>each</a:t>
            </a:r>
            <a:r>
              <a:rPr lang="es-ES" sz="2000" dirty="0">
                <a:solidFill>
                  <a:srgbClr val="000000"/>
                </a:solidFill>
              </a:rPr>
              <a:t> </a:t>
            </a:r>
            <a:r>
              <a:rPr lang="es-ES" sz="2000" dirty="0" err="1">
                <a:solidFill>
                  <a:srgbClr val="000000"/>
                </a:solidFill>
              </a:rPr>
              <a:t>type</a:t>
            </a:r>
            <a:r>
              <a:rPr lang="es-ES" sz="2000" dirty="0">
                <a:solidFill>
                  <a:srgbClr val="000000"/>
                </a:solidFill>
              </a:rPr>
              <a:t> </a:t>
            </a:r>
            <a:r>
              <a:rPr lang="es-ES" sz="2000" dirty="0" err="1">
                <a:solidFill>
                  <a:srgbClr val="000000"/>
                </a:solidFill>
              </a:rPr>
              <a:t>of</a:t>
            </a:r>
            <a:r>
              <a:rPr lang="es-ES" sz="2000" dirty="0">
                <a:solidFill>
                  <a:srgbClr val="000000"/>
                </a:solidFill>
              </a:rPr>
              <a:t> </a:t>
            </a:r>
            <a:r>
              <a:rPr lang="es-ES" sz="2000" dirty="0" err="1">
                <a:solidFill>
                  <a:srgbClr val="000000"/>
                </a:solidFill>
              </a:rPr>
              <a:t>product</a:t>
            </a:r>
            <a:r>
              <a:rPr lang="es-ES" sz="2000" dirty="0">
                <a:solidFill>
                  <a:srgbClr val="000000"/>
                </a:solidFill>
              </a:rPr>
              <a:t>: </a:t>
            </a:r>
            <a:r>
              <a:rPr lang="es-ES" sz="2000" dirty="0" err="1">
                <a:solidFill>
                  <a:srgbClr val="000000"/>
                </a:solidFill>
              </a:rPr>
              <a:t>around</a:t>
            </a:r>
            <a:r>
              <a:rPr lang="es-ES" sz="2000" dirty="0">
                <a:solidFill>
                  <a:srgbClr val="000000"/>
                </a:solidFill>
              </a:rPr>
              <a:t> 800 m</a:t>
            </a:r>
            <a:r>
              <a:rPr lang="es-ES" sz="2000" baseline="30000" dirty="0">
                <a:solidFill>
                  <a:srgbClr val="000000"/>
                </a:solidFill>
              </a:rPr>
              <a:t>2</a:t>
            </a:r>
            <a:r>
              <a:rPr lang="es-ES" sz="2000" dirty="0">
                <a:solidFill>
                  <a:srgbClr val="000000"/>
                </a:solidFill>
              </a:rPr>
              <a:t> </a:t>
            </a:r>
            <a:r>
              <a:rPr lang="es-ES" sz="2000" dirty="0" err="1">
                <a:solidFill>
                  <a:srgbClr val="000000"/>
                </a:solidFill>
              </a:rPr>
              <a:t>of</a:t>
            </a:r>
            <a:r>
              <a:rPr lang="es-ES" sz="2000" dirty="0">
                <a:solidFill>
                  <a:srgbClr val="000000"/>
                </a:solidFill>
              </a:rPr>
              <a:t> </a:t>
            </a:r>
            <a:r>
              <a:rPr lang="es-ES" sz="2000" dirty="0" err="1">
                <a:solidFill>
                  <a:srgbClr val="000000"/>
                </a:solidFill>
              </a:rPr>
              <a:t>wall</a:t>
            </a:r>
            <a:r>
              <a:rPr lang="es-ES" sz="2000" dirty="0">
                <a:solidFill>
                  <a:srgbClr val="000000"/>
                </a:solidFill>
              </a:rPr>
              <a:t> tiles and </a:t>
            </a:r>
            <a:r>
              <a:rPr lang="es-ES" sz="2000" dirty="0" err="1">
                <a:solidFill>
                  <a:srgbClr val="000000"/>
                </a:solidFill>
              </a:rPr>
              <a:t>porcelain</a:t>
            </a:r>
            <a:r>
              <a:rPr lang="es-ES" sz="2000" dirty="0">
                <a:solidFill>
                  <a:srgbClr val="000000"/>
                </a:solidFill>
              </a:rPr>
              <a:t> tiles.</a:t>
            </a:r>
          </a:p>
          <a:p>
            <a:pPr marL="342900" lvl="1" indent="-342900" algn="just" defTabSz="844083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endParaRPr lang="es-ES" sz="2000" dirty="0">
              <a:solidFill>
                <a:srgbClr val="000000"/>
              </a:solidFill>
            </a:endParaRPr>
          </a:p>
          <a:p>
            <a:pPr marL="342900" lvl="1" indent="-342900" algn="just" defTabSz="844083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es-ES" sz="2000" dirty="0" err="1">
                <a:solidFill>
                  <a:srgbClr val="000000"/>
                </a:solidFill>
              </a:rPr>
              <a:t>Longer</a:t>
            </a:r>
            <a:r>
              <a:rPr lang="es-ES" sz="2000" dirty="0">
                <a:solidFill>
                  <a:srgbClr val="000000"/>
                </a:solidFill>
              </a:rPr>
              <a:t> </a:t>
            </a:r>
            <a:r>
              <a:rPr lang="es-ES" sz="2000" dirty="0" err="1">
                <a:solidFill>
                  <a:srgbClr val="000000"/>
                </a:solidFill>
              </a:rPr>
              <a:t>firing</a:t>
            </a:r>
            <a:r>
              <a:rPr lang="es-ES" sz="2000" dirty="0">
                <a:solidFill>
                  <a:srgbClr val="000000"/>
                </a:solidFill>
              </a:rPr>
              <a:t> </a:t>
            </a:r>
            <a:r>
              <a:rPr lang="es-ES" sz="2000" dirty="0" err="1">
                <a:solidFill>
                  <a:srgbClr val="000000"/>
                </a:solidFill>
              </a:rPr>
              <a:t>cycles</a:t>
            </a:r>
            <a:r>
              <a:rPr lang="es-ES" sz="2000" dirty="0">
                <a:solidFill>
                  <a:srgbClr val="000000"/>
                </a:solidFill>
              </a:rPr>
              <a:t> (</a:t>
            </a:r>
            <a:r>
              <a:rPr lang="es-ES" sz="2000" dirty="0" err="1">
                <a:solidFill>
                  <a:srgbClr val="000000"/>
                </a:solidFill>
              </a:rPr>
              <a:t>around</a:t>
            </a:r>
            <a:r>
              <a:rPr lang="es-ES" sz="2000" dirty="0">
                <a:solidFill>
                  <a:srgbClr val="000000"/>
                </a:solidFill>
              </a:rPr>
              <a:t> 15%) </a:t>
            </a:r>
            <a:r>
              <a:rPr lang="es-ES" sz="2000" dirty="0" err="1">
                <a:solidFill>
                  <a:srgbClr val="000000"/>
                </a:solidFill>
              </a:rPr>
              <a:t>had</a:t>
            </a:r>
            <a:r>
              <a:rPr lang="es-ES" sz="2000" dirty="0">
                <a:solidFill>
                  <a:srgbClr val="000000"/>
                </a:solidFill>
              </a:rPr>
              <a:t> </a:t>
            </a:r>
            <a:r>
              <a:rPr lang="es-ES" sz="2000" dirty="0" err="1">
                <a:solidFill>
                  <a:srgbClr val="000000"/>
                </a:solidFill>
              </a:rPr>
              <a:t>to</a:t>
            </a:r>
            <a:r>
              <a:rPr lang="es-ES" sz="2000" dirty="0">
                <a:solidFill>
                  <a:srgbClr val="000000"/>
                </a:solidFill>
              </a:rPr>
              <a:t> be </a:t>
            </a:r>
            <a:r>
              <a:rPr lang="es-ES" sz="2000" dirty="0" err="1">
                <a:solidFill>
                  <a:srgbClr val="000000"/>
                </a:solidFill>
              </a:rPr>
              <a:t>implemented</a:t>
            </a:r>
            <a:r>
              <a:rPr lang="es-ES" sz="2000" dirty="0">
                <a:solidFill>
                  <a:srgbClr val="000000"/>
                </a:solidFill>
              </a:rPr>
              <a:t> </a:t>
            </a:r>
            <a:r>
              <a:rPr lang="es-ES" sz="2000" dirty="0" err="1">
                <a:solidFill>
                  <a:srgbClr val="000000"/>
                </a:solidFill>
              </a:rPr>
              <a:t>for</a:t>
            </a:r>
            <a:r>
              <a:rPr lang="es-ES" sz="2000" dirty="0">
                <a:solidFill>
                  <a:srgbClr val="000000"/>
                </a:solidFill>
              </a:rPr>
              <a:t> </a:t>
            </a:r>
            <a:r>
              <a:rPr lang="es-ES" sz="2000" dirty="0" err="1">
                <a:solidFill>
                  <a:srgbClr val="000000"/>
                </a:solidFill>
              </a:rPr>
              <a:t>the</a:t>
            </a:r>
            <a:r>
              <a:rPr lang="es-ES" sz="2000" dirty="0">
                <a:solidFill>
                  <a:srgbClr val="000000"/>
                </a:solidFill>
              </a:rPr>
              <a:t> </a:t>
            </a:r>
            <a:r>
              <a:rPr lang="es-ES" sz="2000" dirty="0" err="1">
                <a:solidFill>
                  <a:srgbClr val="000000"/>
                </a:solidFill>
              </a:rPr>
              <a:t>elimination</a:t>
            </a:r>
            <a:r>
              <a:rPr lang="es-ES" sz="2000" dirty="0">
                <a:solidFill>
                  <a:srgbClr val="000000"/>
                </a:solidFill>
              </a:rPr>
              <a:t> </a:t>
            </a:r>
            <a:r>
              <a:rPr lang="es-ES" sz="2000" dirty="0" err="1">
                <a:solidFill>
                  <a:srgbClr val="000000"/>
                </a:solidFill>
              </a:rPr>
              <a:t>of</a:t>
            </a:r>
            <a:r>
              <a:rPr lang="es-ES" sz="2000" dirty="0">
                <a:solidFill>
                  <a:srgbClr val="000000"/>
                </a:solidFill>
              </a:rPr>
              <a:t> </a:t>
            </a:r>
            <a:r>
              <a:rPr lang="es-ES" sz="2000" dirty="0" err="1">
                <a:solidFill>
                  <a:srgbClr val="000000"/>
                </a:solidFill>
              </a:rPr>
              <a:t>black</a:t>
            </a:r>
            <a:r>
              <a:rPr lang="es-ES" sz="2000" dirty="0">
                <a:solidFill>
                  <a:srgbClr val="000000"/>
                </a:solidFill>
              </a:rPr>
              <a:t> </a:t>
            </a:r>
            <a:r>
              <a:rPr lang="es-ES" sz="2000" dirty="0" err="1">
                <a:solidFill>
                  <a:srgbClr val="000000"/>
                </a:solidFill>
              </a:rPr>
              <a:t>core</a:t>
            </a:r>
            <a:endParaRPr lang="es-ES" sz="2000" dirty="0">
              <a:solidFill>
                <a:srgbClr val="000000"/>
              </a:solidFill>
            </a:endParaRPr>
          </a:p>
          <a:p>
            <a:pPr marL="342900" lvl="1" indent="-342900" algn="just" defTabSz="844083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endParaRPr lang="es-ES_tradnl" sz="2000" dirty="0">
              <a:solidFill>
                <a:srgbClr val="000000"/>
              </a:solidFill>
            </a:endParaRPr>
          </a:p>
          <a:p>
            <a:pPr marL="342900" lvl="1" indent="-342900" algn="just" defTabSz="844083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es-ES" sz="2000" dirty="0" err="1">
                <a:solidFill>
                  <a:srgbClr val="000000"/>
                </a:solidFill>
              </a:rPr>
              <a:t>Gaseous</a:t>
            </a:r>
            <a:r>
              <a:rPr lang="es-ES" sz="2000" dirty="0">
                <a:solidFill>
                  <a:srgbClr val="000000"/>
                </a:solidFill>
              </a:rPr>
              <a:t> </a:t>
            </a:r>
            <a:r>
              <a:rPr lang="es-ES" sz="2000" dirty="0" err="1">
                <a:solidFill>
                  <a:srgbClr val="000000"/>
                </a:solidFill>
              </a:rPr>
              <a:t>emissions</a:t>
            </a:r>
            <a:r>
              <a:rPr lang="es-ES" sz="2000" dirty="0">
                <a:solidFill>
                  <a:srgbClr val="000000"/>
                </a:solidFill>
              </a:rPr>
              <a:t> </a:t>
            </a:r>
            <a:r>
              <a:rPr lang="es-ES" sz="2000" dirty="0" err="1">
                <a:solidFill>
                  <a:srgbClr val="000000"/>
                </a:solidFill>
              </a:rPr>
              <a:t>during</a:t>
            </a:r>
            <a:r>
              <a:rPr lang="es-ES" sz="2000" dirty="0">
                <a:solidFill>
                  <a:srgbClr val="000000"/>
                </a:solidFill>
              </a:rPr>
              <a:t> </a:t>
            </a:r>
            <a:r>
              <a:rPr lang="es-ES" sz="2000" dirty="0" err="1">
                <a:solidFill>
                  <a:srgbClr val="000000"/>
                </a:solidFill>
              </a:rPr>
              <a:t>firing</a:t>
            </a:r>
            <a:r>
              <a:rPr lang="es-ES" sz="2000" dirty="0">
                <a:solidFill>
                  <a:srgbClr val="000000"/>
                </a:solidFill>
              </a:rPr>
              <a:t> </a:t>
            </a:r>
            <a:r>
              <a:rPr lang="es-ES" sz="2000" dirty="0" err="1">
                <a:solidFill>
                  <a:srgbClr val="000000"/>
                </a:solidFill>
              </a:rPr>
              <a:t>where</a:t>
            </a:r>
            <a:r>
              <a:rPr lang="es-ES" sz="2000" dirty="0">
                <a:solidFill>
                  <a:srgbClr val="000000"/>
                </a:solidFill>
              </a:rPr>
              <a:t> </a:t>
            </a:r>
            <a:r>
              <a:rPr lang="es-ES" sz="2000" dirty="0" err="1">
                <a:solidFill>
                  <a:srgbClr val="000000"/>
                </a:solidFill>
              </a:rPr>
              <a:t>checked</a:t>
            </a:r>
            <a:r>
              <a:rPr lang="es-ES" sz="2000" dirty="0">
                <a:solidFill>
                  <a:srgbClr val="000000"/>
                </a:solidFill>
              </a:rPr>
              <a:t>. </a:t>
            </a:r>
            <a:r>
              <a:rPr lang="en-US" sz="2000" dirty="0">
                <a:solidFill>
                  <a:srgbClr val="000000"/>
                </a:solidFill>
              </a:rPr>
              <a:t>The introduction of foundry by-products does not produce significant changes on the emissions of particles or gases.</a:t>
            </a:r>
          </a:p>
          <a:p>
            <a:pPr marL="342900" lvl="1" indent="-342900" algn="just" defTabSz="844083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endParaRPr lang="en-US" sz="2000" dirty="0">
              <a:solidFill>
                <a:srgbClr val="000000"/>
              </a:solidFill>
            </a:endParaRPr>
          </a:p>
          <a:p>
            <a:pPr marL="342900" lvl="1" indent="-342900" algn="just" defTabSz="844083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en-US" sz="2000" dirty="0">
                <a:solidFill>
                  <a:srgbClr val="000000"/>
                </a:solidFill>
              </a:rPr>
              <a:t>The tiles produced exceed the technical requirements set by the European ceramic tile regulations.</a:t>
            </a:r>
            <a:endParaRPr lang="en-GB" sz="2000" dirty="0">
              <a:solidFill>
                <a:srgbClr val="000000"/>
              </a:solidFill>
            </a:endParaRPr>
          </a:p>
          <a:p>
            <a:pPr marL="742950" lvl="2" indent="-285750" algn="just" defTabSz="844083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GB" sz="2000" dirty="0">
              <a:solidFill>
                <a:srgbClr val="000000"/>
              </a:solidFill>
            </a:endParaRPr>
          </a:p>
          <a:p>
            <a:pPr marL="742950" lvl="2" indent="-285750" algn="just" defTabSz="844083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s-ES" sz="2000" dirty="0">
              <a:solidFill>
                <a:srgbClr val="000000"/>
              </a:solidFill>
            </a:endParaRPr>
          </a:p>
          <a:p>
            <a:pPr lvl="1" algn="just" defTabSz="844083" fontAlgn="base">
              <a:spcBef>
                <a:spcPct val="0"/>
              </a:spcBef>
              <a:spcAft>
                <a:spcPct val="0"/>
              </a:spcAft>
            </a:pPr>
            <a:endParaRPr lang="es-ES" sz="2000" dirty="0">
              <a:solidFill>
                <a:srgbClr val="000000"/>
              </a:solidFill>
            </a:endParaRPr>
          </a:p>
          <a:p>
            <a:pPr marL="285750" indent="-285750" algn="just" defTabSz="844083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§"/>
            </a:pPr>
            <a:endParaRPr lang="es-ES" sz="2000" b="1" dirty="0">
              <a:solidFill>
                <a:srgbClr val="000000"/>
              </a:solidFill>
            </a:endParaRPr>
          </a:p>
          <a:p>
            <a:pPr marL="285750" indent="-285750" algn="just" defTabSz="844083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§"/>
            </a:pPr>
            <a:endParaRPr lang="es-ES" sz="2000" b="1" dirty="0">
              <a:solidFill>
                <a:srgbClr val="000000"/>
              </a:solidFill>
            </a:endParaRPr>
          </a:p>
          <a:p>
            <a:pPr marL="285750" indent="-285750" algn="just" defTabSz="844083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§"/>
            </a:pPr>
            <a:endParaRPr lang="es-ES" sz="2000" b="1" dirty="0">
              <a:solidFill>
                <a:srgbClr val="000000"/>
              </a:solidFill>
            </a:endParaRPr>
          </a:p>
          <a:p>
            <a:pPr marL="285750" indent="-285750" algn="just" defTabSz="844083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§"/>
            </a:pPr>
            <a:endParaRPr lang="es-ES" sz="2000" b="1" dirty="0">
              <a:solidFill>
                <a:srgbClr val="000000"/>
              </a:solidFill>
            </a:endParaRPr>
          </a:p>
          <a:p>
            <a:pPr marL="285750" indent="-285750" algn="just" defTabSz="844083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§"/>
            </a:pPr>
            <a:endParaRPr lang="es-ES" sz="2000" b="1" dirty="0">
              <a:solidFill>
                <a:srgbClr val="000000"/>
              </a:solidFill>
            </a:endParaRPr>
          </a:p>
          <a:p>
            <a:pPr algn="just" defTabSz="844083" fontAlgn="base">
              <a:spcBef>
                <a:spcPct val="0"/>
              </a:spcBef>
              <a:spcAft>
                <a:spcPct val="0"/>
              </a:spcAft>
            </a:pPr>
            <a:endParaRPr lang="es-ES" sz="20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8051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CuadroTexto">
            <a:extLst>
              <a:ext uri="{FF2B5EF4-FFF2-40B4-BE49-F238E27FC236}">
                <a16:creationId xmlns:a16="http://schemas.microsoft.com/office/drawing/2014/main" id="{21196126-893D-4FD8-B6C5-D63D6C58175C}"/>
              </a:ext>
            </a:extLst>
          </p:cNvPr>
          <p:cNvSpPr txBox="1"/>
          <p:nvPr/>
        </p:nvSpPr>
        <p:spPr>
          <a:xfrm>
            <a:off x="631039" y="726205"/>
            <a:ext cx="9505465" cy="4996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647" b="1" dirty="0" err="1">
                <a:solidFill>
                  <a:srgbClr val="9B2743"/>
                </a:solidFill>
              </a:rPr>
              <a:t>Life</a:t>
            </a:r>
            <a:r>
              <a:rPr lang="es-ES" sz="2647" b="1" dirty="0">
                <a:solidFill>
                  <a:srgbClr val="9B2743"/>
                </a:solidFill>
              </a:rPr>
              <a:t> </a:t>
            </a:r>
            <a:r>
              <a:rPr lang="es-ES" sz="2647" b="1" dirty="0" err="1">
                <a:solidFill>
                  <a:srgbClr val="9B2743"/>
                </a:solidFill>
              </a:rPr>
              <a:t>Cycle</a:t>
            </a:r>
            <a:r>
              <a:rPr lang="es-ES" sz="2647" b="1" dirty="0">
                <a:solidFill>
                  <a:srgbClr val="9B2743"/>
                </a:solidFill>
              </a:rPr>
              <a:t> </a:t>
            </a:r>
            <a:r>
              <a:rPr lang="es-ES" sz="2647" b="1" dirty="0" err="1">
                <a:solidFill>
                  <a:srgbClr val="9B2743"/>
                </a:solidFill>
              </a:rPr>
              <a:t>Assessment</a:t>
            </a:r>
            <a:r>
              <a:rPr lang="es-ES" sz="2647" b="1" dirty="0">
                <a:solidFill>
                  <a:srgbClr val="9B2743"/>
                </a:solidFill>
              </a:rPr>
              <a:t> (LCA)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2703E025-2D09-4A5B-B16D-0C05F21B2230}"/>
              </a:ext>
            </a:extLst>
          </p:cNvPr>
          <p:cNvSpPr txBox="1"/>
          <p:nvPr/>
        </p:nvSpPr>
        <p:spPr>
          <a:xfrm>
            <a:off x="421799" y="1297496"/>
            <a:ext cx="97147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00000"/>
                </a:solidFill>
              </a:rPr>
              <a:t>Evaluated scenario: Porcelain tile with foundry by-products vs conventional porcelain tile</a:t>
            </a:r>
          </a:p>
        </p:txBody>
      </p:sp>
      <p:graphicFrame>
        <p:nvGraphicFramePr>
          <p:cNvPr id="10" name="Diagrama 9"/>
          <p:cNvGraphicFramePr/>
          <p:nvPr>
            <p:extLst>
              <p:ext uri="{D42A27DB-BD31-4B8C-83A1-F6EECF244321}">
                <p14:modId xmlns:p14="http://schemas.microsoft.com/office/powerpoint/2010/main" val="2685078628"/>
              </p:ext>
            </p:extLst>
          </p:nvPr>
        </p:nvGraphicFramePr>
        <p:xfrm>
          <a:off x="165100" y="1876425"/>
          <a:ext cx="6400800" cy="20667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" name="Imagen 1">
            <a:extLst>
              <a:ext uri="{FF2B5EF4-FFF2-40B4-BE49-F238E27FC236}">
                <a16:creationId xmlns:a16="http://schemas.microsoft.com/office/drawing/2014/main" id="{4803FDD5-4F01-47D0-93FB-FDE8C9ABE58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33016"/>
          <a:stretch/>
        </p:blipFill>
        <p:spPr>
          <a:xfrm>
            <a:off x="0" y="4462382"/>
            <a:ext cx="8089900" cy="3129043"/>
          </a:xfrm>
          <a:prstGeom prst="rect">
            <a:avLst/>
          </a:prstGeom>
        </p:spPr>
      </p:pic>
      <p:grpSp>
        <p:nvGrpSpPr>
          <p:cNvPr id="12" name="Grupo 11">
            <a:extLst>
              <a:ext uri="{FF2B5EF4-FFF2-40B4-BE49-F238E27FC236}">
                <a16:creationId xmlns:a16="http://schemas.microsoft.com/office/drawing/2014/main" id="{E06D5269-720B-40A3-9214-EDAB21C26BA4}"/>
              </a:ext>
            </a:extLst>
          </p:cNvPr>
          <p:cNvGrpSpPr/>
          <p:nvPr/>
        </p:nvGrpSpPr>
        <p:grpSpPr>
          <a:xfrm>
            <a:off x="6565900" y="2049847"/>
            <a:ext cx="1192875" cy="1012341"/>
            <a:chOff x="4078600" y="146183"/>
            <a:chExt cx="1040475" cy="907565"/>
          </a:xfrm>
          <a:scene3d>
            <a:camera prst="orthographicFront"/>
            <a:lightRig rig="flat" dir="t"/>
          </a:scene3d>
        </p:grpSpPr>
        <p:sp>
          <p:nvSpPr>
            <p:cNvPr id="13" name="Elipse 12">
              <a:extLst>
                <a:ext uri="{FF2B5EF4-FFF2-40B4-BE49-F238E27FC236}">
                  <a16:creationId xmlns:a16="http://schemas.microsoft.com/office/drawing/2014/main" id="{3E769A33-244A-464D-8F00-CDB05A8149DC}"/>
                </a:ext>
              </a:extLst>
            </p:cNvPr>
            <p:cNvSpPr/>
            <p:nvPr/>
          </p:nvSpPr>
          <p:spPr>
            <a:xfrm>
              <a:off x="4157165" y="146183"/>
              <a:ext cx="907565" cy="907565"/>
            </a:xfrm>
            <a:prstGeom prst="ellipse">
              <a:avLst/>
            </a:prstGeom>
            <a:solidFill>
              <a:srgbClr val="C00000"/>
            </a:solidFill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rgbClr r="0" g="0" b="0"/>
            </a:fillRef>
            <a:effectRef idx="1">
              <a:schemeClr val="accent3">
                <a:hueOff val="11250264"/>
                <a:satOff val="-16880"/>
                <a:lumOff val="-2745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14" name="Elipse 4">
              <a:extLst>
                <a:ext uri="{FF2B5EF4-FFF2-40B4-BE49-F238E27FC236}">
                  <a16:creationId xmlns:a16="http://schemas.microsoft.com/office/drawing/2014/main" id="{42118AA0-0D8A-439F-AF6B-4CF0438900A0}"/>
                </a:ext>
              </a:extLst>
            </p:cNvPr>
            <p:cNvSpPr txBox="1"/>
            <p:nvPr/>
          </p:nvSpPr>
          <p:spPr>
            <a:xfrm>
              <a:off x="4078600" y="279093"/>
              <a:ext cx="1040475" cy="641745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lvl="0" indent="0" algn="ctr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ES" sz="1000" b="0" kern="1200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CONVENTIONAL</a:t>
              </a:r>
            </a:p>
          </p:txBody>
        </p:sp>
      </p:grpSp>
      <p:pic>
        <p:nvPicPr>
          <p:cNvPr id="7" name="Imagen 6">
            <a:extLst>
              <a:ext uri="{FF2B5EF4-FFF2-40B4-BE49-F238E27FC236}">
                <a16:creationId xmlns:a16="http://schemas.microsoft.com/office/drawing/2014/main" id="{5B940E5C-F08C-44D1-AD85-A5BBB149E1CD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30442"/>
          <a:stretch/>
        </p:blipFill>
        <p:spPr>
          <a:xfrm>
            <a:off x="7725212" y="4005998"/>
            <a:ext cx="2968188" cy="2300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25833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CuadroTexto">
            <a:extLst>
              <a:ext uri="{FF2B5EF4-FFF2-40B4-BE49-F238E27FC236}">
                <a16:creationId xmlns:a16="http://schemas.microsoft.com/office/drawing/2014/main" id="{21196126-893D-4FD8-B6C5-D63D6C58175C}"/>
              </a:ext>
            </a:extLst>
          </p:cNvPr>
          <p:cNvSpPr txBox="1"/>
          <p:nvPr/>
        </p:nvSpPr>
        <p:spPr>
          <a:xfrm>
            <a:off x="631039" y="726205"/>
            <a:ext cx="9505465" cy="4996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647" b="1" dirty="0" err="1">
                <a:solidFill>
                  <a:srgbClr val="9B2743"/>
                </a:solidFill>
              </a:rPr>
              <a:t>Life</a:t>
            </a:r>
            <a:r>
              <a:rPr lang="es-ES" sz="2647" b="1" dirty="0">
                <a:solidFill>
                  <a:srgbClr val="9B2743"/>
                </a:solidFill>
              </a:rPr>
              <a:t> </a:t>
            </a:r>
            <a:r>
              <a:rPr lang="es-ES" sz="2647" b="1" dirty="0" err="1">
                <a:solidFill>
                  <a:srgbClr val="9B2743"/>
                </a:solidFill>
              </a:rPr>
              <a:t>Cycle</a:t>
            </a:r>
            <a:r>
              <a:rPr lang="es-ES" sz="2647" b="1" dirty="0">
                <a:solidFill>
                  <a:srgbClr val="9B2743"/>
                </a:solidFill>
              </a:rPr>
              <a:t> </a:t>
            </a:r>
            <a:r>
              <a:rPr lang="es-ES" sz="2647" b="1" dirty="0" err="1">
                <a:solidFill>
                  <a:srgbClr val="9B2743"/>
                </a:solidFill>
              </a:rPr>
              <a:t>Assessment</a:t>
            </a:r>
            <a:r>
              <a:rPr lang="es-ES" sz="2647" b="1" dirty="0">
                <a:solidFill>
                  <a:srgbClr val="9B2743"/>
                </a:solidFill>
              </a:rPr>
              <a:t> (LCA)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2703E025-2D09-4A5B-B16D-0C05F21B2230}"/>
              </a:ext>
            </a:extLst>
          </p:cNvPr>
          <p:cNvSpPr txBox="1"/>
          <p:nvPr/>
        </p:nvSpPr>
        <p:spPr>
          <a:xfrm>
            <a:off x="421799" y="1297496"/>
            <a:ext cx="97147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sz="2000" b="1" dirty="0">
                <a:solidFill>
                  <a:srgbClr val="000000"/>
                </a:solidFill>
              </a:rPr>
              <a:t>Maximum transport distance </a:t>
            </a:r>
            <a:r>
              <a:rPr lang="en-GB" sz="2000" dirty="0">
                <a:solidFill>
                  <a:srgbClr val="000000"/>
                </a:solidFill>
              </a:rPr>
              <a:t>(where Foundrytile solution is environmentally positive)</a:t>
            </a:r>
            <a:r>
              <a:rPr lang="en-GB" sz="2000" b="1" dirty="0">
                <a:solidFill>
                  <a:srgbClr val="000000"/>
                </a:solidFill>
              </a:rPr>
              <a:t>:</a:t>
            </a:r>
            <a:endParaRPr lang="en-GB" sz="2000" dirty="0">
              <a:solidFill>
                <a:srgbClr val="000000"/>
              </a:solidFill>
            </a:endParaRPr>
          </a:p>
        </p:txBody>
      </p:sp>
      <p:graphicFrame>
        <p:nvGraphicFramePr>
          <p:cNvPr id="7" name="Tab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83208393"/>
              </p:ext>
            </p:extLst>
          </p:nvPr>
        </p:nvGraphicFramePr>
        <p:xfrm>
          <a:off x="6064248" y="1800475"/>
          <a:ext cx="4417831" cy="2650468"/>
        </p:xfrm>
        <a:graphic>
          <a:graphicData uri="http://schemas.openxmlformats.org/drawingml/2006/table">
            <a:tbl>
              <a:tblPr firstRow="1" bandRow="1">
                <a:tableStyleId>{2A488322-F2BA-4B5B-9748-0D474271808F}</a:tableStyleId>
              </a:tblPr>
              <a:tblGrid>
                <a:gridCol w="2492096">
                  <a:extLst>
                    <a:ext uri="{9D8B030D-6E8A-4147-A177-3AD203B41FA5}">
                      <a16:colId xmlns:a16="http://schemas.microsoft.com/office/drawing/2014/main" val="752662356"/>
                    </a:ext>
                  </a:extLst>
                </a:gridCol>
                <a:gridCol w="1925735">
                  <a:extLst>
                    <a:ext uri="{9D8B030D-6E8A-4147-A177-3AD203B41FA5}">
                      <a16:colId xmlns:a16="http://schemas.microsoft.com/office/drawing/2014/main" val="2048157256"/>
                    </a:ext>
                  </a:extLst>
                </a:gridCol>
              </a:tblGrid>
              <a:tr h="687569">
                <a:tc>
                  <a:txBody>
                    <a:bodyPr/>
                    <a:lstStyle/>
                    <a:p>
                      <a:pPr algn="ctr"/>
                      <a:r>
                        <a:rPr lang="es-ES" sz="1800" noProof="0" dirty="0"/>
                        <a:t>PRODUCT</a:t>
                      </a:r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a-ES" sz="1800" baseline="0" dirty="0" err="1"/>
                        <a:t>Maximum</a:t>
                      </a:r>
                      <a:r>
                        <a:rPr lang="ca-ES" sz="1800" baseline="0" dirty="0"/>
                        <a:t> transport </a:t>
                      </a:r>
                      <a:r>
                        <a:rPr lang="ca-ES" sz="1800" baseline="0" dirty="0" err="1"/>
                        <a:t>distance</a:t>
                      </a:r>
                      <a:r>
                        <a:rPr lang="ca-ES" sz="1800" baseline="0" dirty="0"/>
                        <a:t> (km)</a:t>
                      </a:r>
                      <a:endParaRPr lang="ca-ES" sz="1800" baseline="30000" dirty="0"/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4608245"/>
                  </a:ext>
                </a:extLst>
              </a:tr>
              <a:tr h="434017">
                <a:tc>
                  <a:txBody>
                    <a:bodyPr/>
                    <a:lstStyle/>
                    <a:p>
                      <a:pPr algn="ctr"/>
                      <a:r>
                        <a:rPr lang="en-GB" sz="1800" noProof="0" dirty="0"/>
                        <a:t>White firing wall tile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u="none" strike="noStrike" dirty="0">
                          <a:effectLst/>
                        </a:rPr>
                        <a:t>877</a:t>
                      </a:r>
                      <a:endParaRPr lang="en-GB" sz="1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624356224"/>
                  </a:ext>
                </a:extLst>
              </a:tr>
              <a:tr h="434017">
                <a:tc>
                  <a:txBody>
                    <a:bodyPr/>
                    <a:lstStyle/>
                    <a:p>
                      <a:pPr algn="ctr"/>
                      <a:r>
                        <a:rPr lang="en-GB" sz="1800" noProof="0" dirty="0"/>
                        <a:t>Porcelain tile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b="0" i="0" u="none" strike="noStrike" dirty="0">
                          <a:effectLst/>
                          <a:latin typeface="+mn-lt"/>
                        </a:rPr>
                        <a:t>876</a:t>
                      </a:r>
                      <a:endParaRPr lang="en-GB" sz="1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617924628"/>
                  </a:ext>
                </a:extLst>
              </a:tr>
              <a:tr h="434017">
                <a:tc>
                  <a:txBody>
                    <a:bodyPr/>
                    <a:lstStyle/>
                    <a:p>
                      <a:pPr algn="ctr"/>
                      <a:r>
                        <a:rPr lang="en-GB" sz="1800" noProof="0" dirty="0"/>
                        <a:t>Red firing floor tile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b="0" i="0" u="none" strike="noStrike" dirty="0">
                          <a:effectLst/>
                          <a:latin typeface="+mn-lt"/>
                        </a:rPr>
                        <a:t>1024</a:t>
                      </a:r>
                      <a:endParaRPr lang="en-GB" sz="1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310299750"/>
                  </a:ext>
                </a:extLst>
              </a:tr>
              <a:tr h="434017">
                <a:tc>
                  <a:txBody>
                    <a:bodyPr/>
                    <a:lstStyle/>
                    <a:p>
                      <a:pPr algn="ctr"/>
                      <a:r>
                        <a:rPr lang="en-GB" sz="1800" noProof="0" dirty="0"/>
                        <a:t>Red firing wall tile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b="0" i="0" u="none" strike="noStrike" dirty="0">
                          <a:effectLst/>
                          <a:latin typeface="+mn-lt"/>
                        </a:rPr>
                        <a:t>921</a:t>
                      </a:r>
                      <a:endParaRPr lang="en-GB" sz="1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514565117"/>
                  </a:ext>
                </a:extLst>
              </a:tr>
            </a:tbl>
          </a:graphicData>
        </a:graphic>
      </p:graphicFrame>
      <p:graphicFrame>
        <p:nvGraphicFramePr>
          <p:cNvPr id="8" name="Gráfico 7"/>
          <p:cNvGraphicFramePr>
            <a:graphicFrameLocks/>
          </p:cNvGraphicFramePr>
          <p:nvPr>
            <p:extLst/>
          </p:nvPr>
        </p:nvGraphicFramePr>
        <p:xfrm>
          <a:off x="421799" y="1769209"/>
          <a:ext cx="5212965" cy="32613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2" name="Elipse 11"/>
          <p:cNvSpPr/>
          <p:nvPr/>
        </p:nvSpPr>
        <p:spPr>
          <a:xfrm>
            <a:off x="4051300" y="2257425"/>
            <a:ext cx="397794" cy="587194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sz="1985"/>
          </a:p>
        </p:txBody>
      </p:sp>
      <p:sp>
        <p:nvSpPr>
          <p:cNvPr id="13" name="Flecha derecha 12"/>
          <p:cNvSpPr/>
          <p:nvPr/>
        </p:nvSpPr>
        <p:spPr>
          <a:xfrm rot="623795">
            <a:off x="4868928" y="2359099"/>
            <a:ext cx="1166023" cy="430778"/>
          </a:xfrm>
          <a:prstGeom prst="rightArrow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sz="1985"/>
          </a:p>
        </p:txBody>
      </p:sp>
      <p:graphicFrame>
        <p:nvGraphicFramePr>
          <p:cNvPr id="14" name="Tabla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85027128"/>
              </p:ext>
            </p:extLst>
          </p:nvPr>
        </p:nvGraphicFramePr>
        <p:xfrm>
          <a:off x="3289300" y="5000625"/>
          <a:ext cx="7315199" cy="2526582"/>
        </p:xfrm>
        <a:graphic>
          <a:graphicData uri="http://schemas.openxmlformats.org/drawingml/2006/table">
            <a:tbl>
              <a:tblPr firstRow="1" bandRow="1">
                <a:tableStyleId>{2A488322-F2BA-4B5B-9748-0D474271808F}</a:tableStyleId>
              </a:tblPr>
              <a:tblGrid>
                <a:gridCol w="2286000">
                  <a:extLst>
                    <a:ext uri="{9D8B030D-6E8A-4147-A177-3AD203B41FA5}">
                      <a16:colId xmlns:a16="http://schemas.microsoft.com/office/drawing/2014/main" val="752662356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048157256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510953339"/>
                    </a:ext>
                  </a:extLst>
                </a:gridCol>
                <a:gridCol w="1371599">
                  <a:extLst>
                    <a:ext uri="{9D8B030D-6E8A-4147-A177-3AD203B41FA5}">
                      <a16:colId xmlns:a16="http://schemas.microsoft.com/office/drawing/2014/main" val="2862735885"/>
                    </a:ext>
                  </a:extLst>
                </a:gridCol>
              </a:tblGrid>
              <a:tr h="609601">
                <a:tc>
                  <a:txBody>
                    <a:bodyPr/>
                    <a:lstStyle/>
                    <a:p>
                      <a:pPr algn="ctr"/>
                      <a:r>
                        <a:rPr lang="es-ES" sz="1800" noProof="0" dirty="0" err="1">
                          <a:latin typeface="+mn-lt"/>
                        </a:rPr>
                        <a:t>Product</a:t>
                      </a:r>
                      <a:endParaRPr lang="es-ES" sz="1800" noProof="0" dirty="0">
                        <a:latin typeface="+mn-lt"/>
                      </a:endParaRPr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a-ES" sz="1800" baseline="0" dirty="0">
                          <a:latin typeface="+mn-lt"/>
                        </a:rPr>
                        <a:t>FOUNDRYTILE (€/m</a:t>
                      </a:r>
                      <a:r>
                        <a:rPr lang="ca-ES" sz="1800" baseline="30000" dirty="0">
                          <a:latin typeface="+mn-lt"/>
                        </a:rPr>
                        <a:t>2</a:t>
                      </a:r>
                      <a:r>
                        <a:rPr lang="ca-ES" sz="1800" baseline="0" dirty="0">
                          <a:latin typeface="+mn-lt"/>
                        </a:rPr>
                        <a:t>)</a:t>
                      </a:r>
                      <a:endParaRPr lang="ca-ES" sz="1800" baseline="30000" dirty="0">
                        <a:latin typeface="+mn-lt"/>
                      </a:endParaRP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a-ES" sz="1800" baseline="0" dirty="0">
                          <a:latin typeface="+mn-lt"/>
                        </a:rPr>
                        <a:t>CONVENTIONAL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a-ES" sz="1800" baseline="0" dirty="0">
                          <a:latin typeface="+mn-lt"/>
                        </a:rPr>
                        <a:t> (€/m</a:t>
                      </a:r>
                      <a:r>
                        <a:rPr lang="ca-ES" sz="1800" baseline="30000" dirty="0">
                          <a:latin typeface="+mn-lt"/>
                        </a:rPr>
                        <a:t>2</a:t>
                      </a:r>
                      <a:r>
                        <a:rPr lang="ca-ES" sz="1800" baseline="0" dirty="0">
                          <a:latin typeface="+mn-lt"/>
                        </a:rPr>
                        <a:t>)</a:t>
                      </a:r>
                      <a:endParaRPr lang="ca-ES" sz="1800" baseline="30000" dirty="0">
                        <a:latin typeface="+mn-lt"/>
                      </a:endParaRP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a-ES" sz="1800" baseline="0" dirty="0" err="1">
                          <a:latin typeface="+mn-lt"/>
                        </a:rPr>
                        <a:t>Difference</a:t>
                      </a:r>
                      <a:r>
                        <a:rPr lang="ca-ES" sz="1800" baseline="0" dirty="0">
                          <a:latin typeface="+mn-lt"/>
                        </a:rPr>
                        <a:t> (€/m</a:t>
                      </a:r>
                      <a:r>
                        <a:rPr lang="ca-ES" sz="1800" baseline="30000" dirty="0">
                          <a:latin typeface="+mn-lt"/>
                        </a:rPr>
                        <a:t>2</a:t>
                      </a:r>
                      <a:r>
                        <a:rPr lang="ca-ES" sz="1800" baseline="0" dirty="0">
                          <a:latin typeface="+mn-lt"/>
                        </a:rPr>
                        <a:t>)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4608245"/>
                  </a:ext>
                </a:extLst>
              </a:tr>
              <a:tr h="522990">
                <a:tc>
                  <a:txBody>
                    <a:bodyPr/>
                    <a:lstStyle/>
                    <a:p>
                      <a:pPr algn="ctr"/>
                      <a:r>
                        <a:rPr lang="en-GB" sz="1800" noProof="0" dirty="0"/>
                        <a:t>White firing wall tile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u="none" strike="noStrike" dirty="0">
                          <a:effectLst/>
                          <a:latin typeface="+mn-lt"/>
                        </a:rPr>
                        <a:t>9,12</a:t>
                      </a:r>
                      <a:endParaRPr lang="en-GB" sz="1800" b="0" i="0" u="none" strike="noStrike" dirty="0"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b="0" i="0" u="none" strike="noStrike" dirty="0">
                          <a:effectLst/>
                          <a:latin typeface="+mn-lt"/>
                        </a:rPr>
                        <a:t>9,21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b="0" i="0" u="none" strike="noStrike" dirty="0">
                          <a:effectLst/>
                          <a:latin typeface="+mn-lt"/>
                        </a:rPr>
                        <a:t>0,09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624356224"/>
                  </a:ext>
                </a:extLst>
              </a:tr>
              <a:tr h="454504">
                <a:tc>
                  <a:txBody>
                    <a:bodyPr/>
                    <a:lstStyle/>
                    <a:p>
                      <a:pPr algn="ctr"/>
                      <a:r>
                        <a:rPr lang="en-GB" sz="1800" noProof="0" dirty="0"/>
                        <a:t>Porcelain tile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b="0" i="0" u="none" strike="noStrike" dirty="0">
                          <a:effectLst/>
                          <a:latin typeface="+mn-lt"/>
                        </a:rPr>
                        <a:t>9,51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b="0" i="0" u="none" strike="noStrike" dirty="0">
                          <a:effectLst/>
                          <a:latin typeface="+mn-lt"/>
                        </a:rPr>
                        <a:t>9,55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b="0" i="0" u="none" strike="noStrike" dirty="0">
                          <a:effectLst/>
                          <a:latin typeface="+mn-lt"/>
                        </a:rPr>
                        <a:t>0,04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617924628"/>
                  </a:ext>
                </a:extLst>
              </a:tr>
              <a:tr h="454504">
                <a:tc>
                  <a:txBody>
                    <a:bodyPr/>
                    <a:lstStyle/>
                    <a:p>
                      <a:pPr algn="ctr"/>
                      <a:r>
                        <a:rPr lang="en-GB" sz="1800" noProof="0" dirty="0"/>
                        <a:t>Red firing floor tile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b="0" i="0" u="none" strike="noStrike" dirty="0">
                          <a:effectLst/>
                          <a:latin typeface="+mn-lt"/>
                        </a:rPr>
                        <a:t>9,20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b="0" i="0" u="none" strike="noStrike" dirty="0">
                          <a:effectLst/>
                          <a:latin typeface="+mn-lt"/>
                        </a:rPr>
                        <a:t>9,25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b="0" i="0" u="none" strike="noStrike" dirty="0">
                          <a:effectLst/>
                          <a:latin typeface="+mn-lt"/>
                        </a:rPr>
                        <a:t>0,05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310299750"/>
                  </a:ext>
                </a:extLst>
              </a:tr>
              <a:tr h="454504">
                <a:tc>
                  <a:txBody>
                    <a:bodyPr/>
                    <a:lstStyle/>
                    <a:p>
                      <a:pPr algn="ctr"/>
                      <a:r>
                        <a:rPr lang="en-GB" sz="1800" noProof="0" dirty="0"/>
                        <a:t>Red firing wall tile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b="0" i="0" u="none" strike="noStrike" dirty="0">
                          <a:effectLst/>
                          <a:latin typeface="+mn-lt"/>
                        </a:rPr>
                        <a:t>9,17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b="0" i="0" u="none" strike="noStrike" dirty="0">
                          <a:effectLst/>
                          <a:latin typeface="+mn-lt"/>
                        </a:rPr>
                        <a:t>9,23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b="0" i="0" u="none" strike="noStrike" dirty="0">
                          <a:effectLst/>
                          <a:latin typeface="+mn-lt"/>
                        </a:rPr>
                        <a:t>0,07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514565117"/>
                  </a:ext>
                </a:extLst>
              </a:tr>
            </a:tbl>
          </a:graphicData>
        </a:graphic>
      </p:graphicFrame>
      <p:sp>
        <p:nvSpPr>
          <p:cNvPr id="15" name="1 CuadroTexto">
            <a:extLst>
              <a:ext uri="{FF2B5EF4-FFF2-40B4-BE49-F238E27FC236}">
                <a16:creationId xmlns:a16="http://schemas.microsoft.com/office/drawing/2014/main" id="{21196126-893D-4FD8-B6C5-D63D6C58175C}"/>
              </a:ext>
            </a:extLst>
          </p:cNvPr>
          <p:cNvSpPr txBox="1"/>
          <p:nvPr/>
        </p:nvSpPr>
        <p:spPr>
          <a:xfrm>
            <a:off x="300462" y="5128502"/>
            <a:ext cx="2912638" cy="9070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647" b="1" dirty="0" err="1">
                <a:solidFill>
                  <a:srgbClr val="9B2743"/>
                </a:solidFill>
              </a:rPr>
              <a:t>Economic</a:t>
            </a:r>
            <a:r>
              <a:rPr lang="es-ES" sz="2647" b="1" dirty="0">
                <a:solidFill>
                  <a:srgbClr val="9B2743"/>
                </a:solidFill>
              </a:rPr>
              <a:t> </a:t>
            </a:r>
            <a:r>
              <a:rPr lang="es-ES" sz="2647" b="1" dirty="0" err="1">
                <a:solidFill>
                  <a:srgbClr val="9B2743"/>
                </a:solidFill>
              </a:rPr>
              <a:t>feasibility</a:t>
            </a:r>
            <a:endParaRPr lang="es-ES" sz="2647" b="1" dirty="0">
              <a:solidFill>
                <a:srgbClr val="9B274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1479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CuadroTexto">
            <a:extLst>
              <a:ext uri="{FF2B5EF4-FFF2-40B4-BE49-F238E27FC236}">
                <a16:creationId xmlns:a16="http://schemas.microsoft.com/office/drawing/2014/main" id="{21196126-893D-4FD8-B6C5-D63D6C58175C}"/>
              </a:ext>
            </a:extLst>
          </p:cNvPr>
          <p:cNvSpPr txBox="1"/>
          <p:nvPr/>
        </p:nvSpPr>
        <p:spPr>
          <a:xfrm>
            <a:off x="631040" y="1218690"/>
            <a:ext cx="9505465" cy="4996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647" b="1" dirty="0">
                <a:solidFill>
                  <a:srgbClr val="9B2743"/>
                </a:solidFill>
              </a:rPr>
              <a:t>Human </a:t>
            </a:r>
            <a:r>
              <a:rPr lang="es-ES" sz="2647" b="1" dirty="0" err="1">
                <a:solidFill>
                  <a:srgbClr val="9B2743"/>
                </a:solidFill>
              </a:rPr>
              <a:t>Health</a:t>
            </a:r>
            <a:r>
              <a:rPr lang="es-ES" sz="2647" b="1" dirty="0">
                <a:solidFill>
                  <a:srgbClr val="9B2743"/>
                </a:solidFill>
              </a:rPr>
              <a:t> </a:t>
            </a:r>
            <a:r>
              <a:rPr lang="es-ES" sz="2647" b="1" dirty="0" err="1">
                <a:solidFill>
                  <a:srgbClr val="9B2743"/>
                </a:solidFill>
              </a:rPr>
              <a:t>Risk</a:t>
            </a:r>
            <a:r>
              <a:rPr lang="es-ES" sz="2647" b="1" dirty="0">
                <a:solidFill>
                  <a:srgbClr val="9B2743"/>
                </a:solidFill>
              </a:rPr>
              <a:t> </a:t>
            </a:r>
            <a:r>
              <a:rPr lang="es-ES" sz="2647" b="1" dirty="0" err="1">
                <a:solidFill>
                  <a:srgbClr val="9B2743"/>
                </a:solidFill>
              </a:rPr>
              <a:t>Assessment</a:t>
            </a:r>
            <a:r>
              <a:rPr lang="es-ES" sz="2647" b="1" dirty="0">
                <a:solidFill>
                  <a:srgbClr val="9B2743"/>
                </a:solidFill>
              </a:rPr>
              <a:t> (HHRA)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2703E025-2D09-4A5B-B16D-0C05F21B2230}"/>
              </a:ext>
            </a:extLst>
          </p:cNvPr>
          <p:cNvSpPr txBox="1"/>
          <p:nvPr/>
        </p:nvSpPr>
        <p:spPr>
          <a:xfrm>
            <a:off x="421799" y="1778746"/>
            <a:ext cx="97147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00000"/>
                </a:solidFill>
              </a:rPr>
              <a:t>Evaluated scenarios:</a:t>
            </a:r>
          </a:p>
        </p:txBody>
      </p:sp>
      <p:graphicFrame>
        <p:nvGraphicFramePr>
          <p:cNvPr id="7" name="Gráfico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89519578"/>
              </p:ext>
            </p:extLst>
          </p:nvPr>
        </p:nvGraphicFramePr>
        <p:xfrm>
          <a:off x="6108700" y="4867275"/>
          <a:ext cx="4295764" cy="26955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8" name="Gráfico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63466062"/>
              </p:ext>
            </p:extLst>
          </p:nvPr>
        </p:nvGraphicFramePr>
        <p:xfrm>
          <a:off x="165099" y="4867274"/>
          <a:ext cx="4572001" cy="26955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2" name="Tabla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16312788"/>
              </p:ext>
            </p:extLst>
          </p:nvPr>
        </p:nvGraphicFramePr>
        <p:xfrm>
          <a:off x="892607" y="2283791"/>
          <a:ext cx="9407094" cy="2412036"/>
        </p:xfrm>
        <a:graphic>
          <a:graphicData uri="http://schemas.openxmlformats.org/drawingml/2006/table">
            <a:tbl>
              <a:tblPr firstRow="1" firstCol="1" bandRow="1">
                <a:tableStyleId>{21E4AEA4-8DFA-4A89-87EB-49C32662AFE0}</a:tableStyleId>
              </a:tblPr>
              <a:tblGrid>
                <a:gridCol w="392097">
                  <a:extLst>
                    <a:ext uri="{9D8B030D-6E8A-4147-A177-3AD203B41FA5}">
                      <a16:colId xmlns:a16="http://schemas.microsoft.com/office/drawing/2014/main" val="3482238727"/>
                    </a:ext>
                  </a:extLst>
                </a:gridCol>
                <a:gridCol w="2883979">
                  <a:extLst>
                    <a:ext uri="{9D8B030D-6E8A-4147-A177-3AD203B41FA5}">
                      <a16:colId xmlns:a16="http://schemas.microsoft.com/office/drawing/2014/main" val="4212392400"/>
                    </a:ext>
                  </a:extLst>
                </a:gridCol>
                <a:gridCol w="1001171">
                  <a:extLst>
                    <a:ext uri="{9D8B030D-6E8A-4147-A177-3AD203B41FA5}">
                      <a16:colId xmlns:a16="http://schemas.microsoft.com/office/drawing/2014/main" val="3176371070"/>
                    </a:ext>
                  </a:extLst>
                </a:gridCol>
                <a:gridCol w="1017107">
                  <a:extLst>
                    <a:ext uri="{9D8B030D-6E8A-4147-A177-3AD203B41FA5}">
                      <a16:colId xmlns:a16="http://schemas.microsoft.com/office/drawing/2014/main" val="2411155639"/>
                    </a:ext>
                  </a:extLst>
                </a:gridCol>
                <a:gridCol w="1350275">
                  <a:extLst>
                    <a:ext uri="{9D8B030D-6E8A-4147-A177-3AD203B41FA5}">
                      <a16:colId xmlns:a16="http://schemas.microsoft.com/office/drawing/2014/main" val="3934399385"/>
                    </a:ext>
                  </a:extLst>
                </a:gridCol>
                <a:gridCol w="1336981">
                  <a:extLst>
                    <a:ext uri="{9D8B030D-6E8A-4147-A177-3AD203B41FA5}">
                      <a16:colId xmlns:a16="http://schemas.microsoft.com/office/drawing/2014/main" val="4180036777"/>
                    </a:ext>
                  </a:extLst>
                </a:gridCol>
                <a:gridCol w="1425484">
                  <a:extLst>
                    <a:ext uri="{9D8B030D-6E8A-4147-A177-3AD203B41FA5}">
                      <a16:colId xmlns:a16="http://schemas.microsoft.com/office/drawing/2014/main" val="1681434215"/>
                    </a:ext>
                  </a:extLst>
                </a:gridCol>
              </a:tblGrid>
              <a:tr h="603009"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</a:rPr>
                        <a:t>Scenario</a:t>
                      </a:r>
                      <a:endParaRPr lang="ca-E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ca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</a:rPr>
                        <a:t>Receptor</a:t>
                      </a:r>
                      <a:endParaRPr lang="ca-E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</a:rPr>
                        <a:t>Ingestion</a:t>
                      </a:r>
                      <a:endParaRPr lang="ca-E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</a:rPr>
                        <a:t>Inhalation of particles</a:t>
                      </a:r>
                      <a:endParaRPr lang="ca-E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</a:rPr>
                        <a:t>Inhalation of volatiles</a:t>
                      </a:r>
                      <a:endParaRPr lang="ca-E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</a:rPr>
                        <a:t>Dermal contact</a:t>
                      </a:r>
                      <a:endParaRPr lang="ca-E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589376798"/>
                  </a:ext>
                </a:extLst>
              </a:tr>
              <a:tr h="60300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</a:rPr>
                        <a:t>1A</a:t>
                      </a:r>
                      <a:endParaRPr lang="ca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</a:rPr>
                        <a:t>Manufacturing process of the wet paste</a:t>
                      </a:r>
                      <a:endParaRPr lang="ca-E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</a:rPr>
                        <a:t>Worker</a:t>
                      </a:r>
                      <a:endParaRPr lang="ca-E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</a:rPr>
                        <a:t>X</a:t>
                      </a:r>
                      <a:endParaRPr lang="ca-E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</a:rPr>
                        <a:t>X</a:t>
                      </a:r>
                      <a:endParaRPr lang="ca-E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</a:rPr>
                        <a:t>X</a:t>
                      </a:r>
                      <a:endParaRPr lang="ca-E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</a:rPr>
                        <a:t> </a:t>
                      </a:r>
                      <a:endParaRPr lang="ca-E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758929270"/>
                  </a:ext>
                </a:extLst>
              </a:tr>
              <a:tr h="60300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</a:rPr>
                        <a:t>1B</a:t>
                      </a:r>
                      <a:endParaRPr lang="ca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</a:rPr>
                        <a:t>Ceramic tiles manufacturing process </a:t>
                      </a:r>
                      <a:endParaRPr lang="ca-E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vMerge="1">
                  <a:txBody>
                    <a:bodyPr/>
                    <a:lstStyle/>
                    <a:p>
                      <a:endParaRPr lang="ca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</a:rPr>
                        <a:t>X</a:t>
                      </a:r>
                      <a:endParaRPr lang="ca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</a:rPr>
                        <a:t> </a:t>
                      </a:r>
                      <a:endParaRPr lang="ca-E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</a:rPr>
                        <a:t>X</a:t>
                      </a:r>
                      <a:endParaRPr lang="ca-E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</a:rPr>
                        <a:t> </a:t>
                      </a:r>
                      <a:endParaRPr lang="ca-E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804194546"/>
                  </a:ext>
                </a:extLst>
              </a:tr>
              <a:tr h="60300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</a:rPr>
                        <a:t>2</a:t>
                      </a:r>
                      <a:endParaRPr lang="ca-E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</a:rPr>
                        <a:t>Cutting and laying of ceramic tiles </a:t>
                      </a:r>
                      <a:endParaRPr lang="ca-E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vMerge="1">
                  <a:txBody>
                    <a:bodyPr/>
                    <a:lstStyle/>
                    <a:p>
                      <a:endParaRPr lang="ca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</a:rPr>
                        <a:t>X</a:t>
                      </a:r>
                      <a:endParaRPr lang="ca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</a:rPr>
                        <a:t>X</a:t>
                      </a:r>
                      <a:endParaRPr lang="ca-E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</a:rPr>
                        <a:t>X</a:t>
                      </a:r>
                      <a:endParaRPr lang="ca-E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</a:rPr>
                        <a:t>X</a:t>
                      </a:r>
                      <a:endParaRPr lang="ca-E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9150674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82732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2D265067-DC4E-4E35-B8A6-37AACB787C6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36"/>
          <a:stretch/>
        </p:blipFill>
        <p:spPr>
          <a:xfrm>
            <a:off x="6149821" y="-1"/>
            <a:ext cx="4543579" cy="7562851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B967D92E-4093-4029-BB34-9F0D61AD3AE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01"/>
          <a:stretch/>
        </p:blipFill>
        <p:spPr>
          <a:xfrm>
            <a:off x="0" y="-1"/>
            <a:ext cx="4660900" cy="7562851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876C99E0-2A82-44EC-9CAE-40D9C2CB78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9085" y="0"/>
            <a:ext cx="1352550" cy="1352550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61064886-757E-465D-9631-E1CA301749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95360" y="1789148"/>
            <a:ext cx="1620000" cy="1294239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DD15E04C-F131-4B02-8317-5CA4A575834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81410" y="6667500"/>
            <a:ext cx="2247900" cy="923925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D6209FE3-0BF3-4CBD-AC17-3CF0E99946D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19523" y="5133975"/>
            <a:ext cx="1971675" cy="923925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15541CAB-6CAD-4388-816B-442F6284F3D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08590" y="3637193"/>
            <a:ext cx="1762125" cy="942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689262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1 CuadroTexto">
            <a:extLst>
              <a:ext uri="{FF2B5EF4-FFF2-40B4-BE49-F238E27FC236}">
                <a16:creationId xmlns:a16="http://schemas.microsoft.com/office/drawing/2014/main" id="{6F7E6D4F-7439-4664-839B-B90E464C2744}"/>
              </a:ext>
            </a:extLst>
          </p:cNvPr>
          <p:cNvSpPr txBox="1"/>
          <p:nvPr/>
        </p:nvSpPr>
        <p:spPr>
          <a:xfrm>
            <a:off x="488124" y="709601"/>
            <a:ext cx="9832916" cy="8213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1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ACKNOWLEDGEMENTS</a:t>
            </a:r>
            <a:endParaRPr lang="en-US" sz="3100" b="1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C6DE6FFF-7E0B-4A6A-9F55-DBC4741AED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32" y="1680215"/>
            <a:ext cx="6779370" cy="4067622"/>
          </a:xfrm>
          <a:prstGeom prst="rect">
            <a:avLst/>
          </a:prstGeom>
        </p:spPr>
      </p:pic>
      <p:pic>
        <p:nvPicPr>
          <p:cNvPr id="16" name="Picture 2">
            <a:extLst>
              <a:ext uri="{FF2B5EF4-FFF2-40B4-BE49-F238E27FC236}">
                <a16:creationId xmlns:a16="http://schemas.microsoft.com/office/drawing/2014/main" id="{0E433CBE-F6B5-4A97-B2EA-85EB8862A3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2175" y="5991225"/>
            <a:ext cx="2651125" cy="596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331EF1E7-8CA9-4FC1-9840-54B8218144D1}"/>
              </a:ext>
            </a:extLst>
          </p:cNvPr>
          <p:cNvSpPr/>
          <p:nvPr/>
        </p:nvSpPr>
        <p:spPr>
          <a:xfrm>
            <a:off x="7251700" y="2562225"/>
            <a:ext cx="2209800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2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We would like to thank the 17 companies that have provided data and samples</a:t>
            </a:r>
            <a:endParaRPr lang="es-ES" sz="2200" dirty="0"/>
          </a:p>
        </p:txBody>
      </p:sp>
      <p:sp>
        <p:nvSpPr>
          <p:cNvPr id="4" name="Título 3">
            <a:extLst>
              <a:ext uri="{FF2B5EF4-FFF2-40B4-BE49-F238E27FC236}">
                <a16:creationId xmlns:a16="http://schemas.microsoft.com/office/drawing/2014/main" id="{573AC201-6D2D-4798-BD25-A9D5B47D45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3368" y="786129"/>
            <a:ext cx="8106663" cy="400110"/>
          </a:xfrm>
        </p:spPr>
        <p:txBody>
          <a:bodyPr/>
          <a:lstStyle/>
          <a:p>
            <a:r>
              <a:rPr lang="es-ES" dirty="0" err="1"/>
              <a:t>Acknowledgements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44518848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ctrTitle" idx="4294967295"/>
          </p:nvPr>
        </p:nvSpPr>
        <p:spPr>
          <a:xfrm>
            <a:off x="2692210" y="2638425"/>
            <a:ext cx="5118100" cy="46196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>
              <a:lnSpc>
                <a:spcPct val="100000"/>
              </a:lnSpc>
            </a:pPr>
            <a:r>
              <a:rPr lang="es-ES" spc="-5" dirty="0" err="1"/>
              <a:t>Thanks</a:t>
            </a:r>
            <a:r>
              <a:rPr lang="es-ES" spc="-5" dirty="0"/>
              <a:t> </a:t>
            </a:r>
            <a:r>
              <a:rPr lang="es-ES" spc="-5" dirty="0" err="1"/>
              <a:t>for</a:t>
            </a:r>
            <a:r>
              <a:rPr lang="es-ES" spc="-5" dirty="0"/>
              <a:t> </a:t>
            </a:r>
            <a:r>
              <a:rPr lang="es-ES" spc="-5" dirty="0" err="1"/>
              <a:t>your</a:t>
            </a:r>
            <a:r>
              <a:rPr lang="es-ES" spc="-5" dirty="0"/>
              <a:t> </a:t>
            </a:r>
            <a:r>
              <a:rPr lang="es-ES" spc="-5" dirty="0" err="1"/>
              <a:t>attention</a:t>
            </a:r>
            <a:endParaRPr spc="-10" dirty="0"/>
          </a:p>
        </p:txBody>
      </p:sp>
      <p:sp>
        <p:nvSpPr>
          <p:cNvPr id="3" name="object 3"/>
          <p:cNvSpPr txBox="1"/>
          <p:nvPr/>
        </p:nvSpPr>
        <p:spPr>
          <a:xfrm>
            <a:off x="3213100" y="3345434"/>
            <a:ext cx="4076320" cy="101566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41020" marR="5080" indent="-528955" algn="ctr">
              <a:lnSpc>
                <a:spcPct val="100000"/>
              </a:lnSpc>
            </a:pPr>
            <a:r>
              <a:rPr lang="es-ES" sz="2200" u="heavy" spc="-15" dirty="0">
                <a:solidFill>
                  <a:srgbClr val="0563C1"/>
                </a:solidFill>
                <a:latin typeface="Calibri"/>
                <a:cs typeface="Calibri"/>
                <a:hlinkClick r:id="rId2"/>
              </a:rPr>
              <a:t>paqui.quereda@itc.uji.es</a:t>
            </a:r>
          </a:p>
          <a:p>
            <a:pPr marL="541020" marR="5080" indent="-528955" algn="ctr">
              <a:lnSpc>
                <a:spcPct val="100000"/>
              </a:lnSpc>
            </a:pPr>
            <a:r>
              <a:rPr sz="2200" u="heavy" spc="-15" dirty="0">
                <a:solidFill>
                  <a:srgbClr val="0563C1"/>
                </a:solidFill>
                <a:latin typeface="Calibri"/>
                <a:cs typeface="Calibri"/>
                <a:hlinkClick r:id="rId2"/>
              </a:rPr>
              <a:t>www.foundrytile.eu</a:t>
            </a:r>
            <a:endParaRPr lang="es-ES_tradnl" sz="2200" u="heavy" spc="-15" dirty="0">
              <a:solidFill>
                <a:srgbClr val="0563C1"/>
              </a:solidFill>
              <a:latin typeface="Calibri"/>
              <a:cs typeface="Calibri"/>
            </a:endParaRPr>
          </a:p>
          <a:p>
            <a:pPr marL="541020" marR="5080" indent="-528955" algn="ctr">
              <a:lnSpc>
                <a:spcPct val="100000"/>
              </a:lnSpc>
            </a:pPr>
            <a:endParaRPr sz="22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42077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14"/>
          <p:cNvSpPr>
            <a:spLocks noChangeArrowheads="1"/>
          </p:cNvSpPr>
          <p:nvPr/>
        </p:nvSpPr>
        <p:spPr bwMode="auto">
          <a:xfrm>
            <a:off x="574916" y="809625"/>
            <a:ext cx="9488438" cy="229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fr-BE" altLang="en-US" sz="1985" b="1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itchFamily="-109" charset="0"/>
              </a:rPr>
              <a:t>OBJECTIVES &amp; SCOPE:</a:t>
            </a:r>
          </a:p>
          <a:p>
            <a:endParaRPr lang="fr-BE" altLang="en-US" sz="1985" b="1" dirty="0">
              <a:solidFill>
                <a:schemeClr val="tx1">
                  <a:lumMod val="65000"/>
                  <a:lumOff val="35000"/>
                </a:schemeClr>
              </a:solidFill>
              <a:latin typeface="Tahoma" pitchFamily="-109" charset="0"/>
            </a:endParaRPr>
          </a:p>
          <a:p>
            <a:endParaRPr lang="fr-BE" altLang="en-US" sz="1985" b="1" dirty="0">
              <a:solidFill>
                <a:schemeClr val="tx1">
                  <a:lumMod val="65000"/>
                  <a:lumOff val="35000"/>
                </a:schemeClr>
              </a:solidFill>
              <a:latin typeface="Tahoma" pitchFamily="-109" charset="0"/>
            </a:endParaRPr>
          </a:p>
          <a:p>
            <a:endParaRPr lang="fr-BE" altLang="en-US" sz="1985" b="1" dirty="0">
              <a:solidFill>
                <a:schemeClr val="tx1">
                  <a:lumMod val="65000"/>
                  <a:lumOff val="35000"/>
                </a:schemeClr>
              </a:solidFill>
              <a:latin typeface="Tahoma" pitchFamily="-109" charset="0"/>
            </a:endParaRPr>
          </a:p>
          <a:p>
            <a:endParaRPr lang="fr-BE" altLang="en-US" sz="1985" b="1" dirty="0">
              <a:solidFill>
                <a:schemeClr val="tx1">
                  <a:lumMod val="65000"/>
                  <a:lumOff val="35000"/>
                </a:schemeClr>
              </a:solidFill>
              <a:latin typeface="Tahoma" pitchFamily="-109" charset="0"/>
            </a:endParaRPr>
          </a:p>
          <a:p>
            <a:endParaRPr lang="fr-BE" altLang="en-US" sz="1103" b="1" dirty="0">
              <a:solidFill>
                <a:schemeClr val="tx1">
                  <a:lumMod val="65000"/>
                  <a:lumOff val="35000"/>
                </a:schemeClr>
              </a:solidFill>
              <a:latin typeface="Tahoma" pitchFamily="-109" charset="0"/>
            </a:endParaRPr>
          </a:p>
          <a:p>
            <a:endParaRPr lang="ca-ES" altLang="en-US" sz="1323" b="1" i="1" dirty="0">
              <a:solidFill>
                <a:schemeClr val="tx1">
                  <a:lumMod val="65000"/>
                  <a:lumOff val="35000"/>
                </a:schemeClr>
              </a:solidFill>
              <a:latin typeface="Tahoma" pitchFamily="-109" charset="0"/>
            </a:endParaRPr>
          </a:p>
          <a:p>
            <a:pPr lvl="1"/>
            <a:endParaRPr lang="en-US" altLang="en-US" sz="1985" dirty="0">
              <a:solidFill>
                <a:schemeClr val="tx1">
                  <a:lumMod val="65000"/>
                  <a:lumOff val="35000"/>
                </a:schemeClr>
              </a:solidFill>
              <a:latin typeface="Tahoma" pitchFamily="-109" charset="0"/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658788" y="1301747"/>
            <a:ext cx="9369531" cy="131420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just">
              <a:defRPr/>
            </a:pPr>
            <a:r>
              <a:rPr lang="fr-BE" altLang="en-US" sz="1985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itchFamily="-109" charset="0"/>
              </a:rPr>
              <a:t>To </a:t>
            </a:r>
            <a:r>
              <a:rPr lang="fr-BE" altLang="en-US" sz="1985" b="1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ahoma" pitchFamily="-109" charset="0"/>
              </a:rPr>
              <a:t>demonstrate</a:t>
            </a:r>
            <a:r>
              <a:rPr lang="fr-BE" altLang="en-US" sz="1985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itchFamily="-109" charset="0"/>
              </a:rPr>
              <a:t> the </a:t>
            </a:r>
            <a:r>
              <a:rPr lang="fr-BE" altLang="en-US" sz="1985" b="1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ahoma" pitchFamily="-109" charset="0"/>
              </a:rPr>
              <a:t>valorization</a:t>
            </a:r>
            <a:r>
              <a:rPr lang="fr-BE" altLang="en-US" sz="1985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itchFamily="-109" charset="0"/>
              </a:rPr>
              <a:t> of all i</a:t>
            </a:r>
            <a:r>
              <a:rPr lang="en-US" altLang="en-US" sz="1985" b="1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ahoma" pitchFamily="-109" charset="0"/>
              </a:rPr>
              <a:t>ron</a:t>
            </a:r>
            <a:r>
              <a:rPr lang="en-US" altLang="en-US" sz="1985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itchFamily="-109" charset="0"/>
              </a:rPr>
              <a:t> foundry sands and dust in the ceramic tile production process. The new application will have three main benefits: preservation of natural resources, increase foundry waste </a:t>
            </a:r>
            <a:r>
              <a:rPr lang="ca-ES" altLang="en-US" sz="1985" b="1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ahoma" pitchFamily="-109" charset="0"/>
              </a:rPr>
              <a:t>valorization</a:t>
            </a:r>
            <a:r>
              <a:rPr lang="ca-ES" altLang="en-US" sz="1985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itchFamily="-109" charset="0"/>
              </a:rPr>
              <a:t> and </a:t>
            </a:r>
            <a:r>
              <a:rPr lang="ca-ES" altLang="en-US" sz="1985" b="1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ahoma" pitchFamily="-109" charset="0"/>
              </a:rPr>
              <a:t>environmental</a:t>
            </a:r>
            <a:r>
              <a:rPr lang="ca-ES" altLang="en-US" sz="1985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itchFamily="-109" charset="0"/>
              </a:rPr>
              <a:t> </a:t>
            </a:r>
            <a:r>
              <a:rPr lang="ca-ES" altLang="en-US" sz="1985" b="1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ahoma" pitchFamily="-109" charset="0"/>
              </a:rPr>
              <a:t>footprint</a:t>
            </a:r>
            <a:r>
              <a:rPr lang="ca-ES" altLang="en-US" sz="1985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itchFamily="-109" charset="0"/>
              </a:rPr>
              <a:t> </a:t>
            </a:r>
            <a:r>
              <a:rPr lang="ca-ES" altLang="en-US" sz="1985" b="1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ahoma" pitchFamily="-109" charset="0"/>
              </a:rPr>
              <a:t>reduction</a:t>
            </a:r>
            <a:endParaRPr lang="ca-ES" altLang="en-US" sz="1985" b="1" i="1" dirty="0">
              <a:solidFill>
                <a:schemeClr val="tx1">
                  <a:lumMod val="65000"/>
                  <a:lumOff val="35000"/>
                </a:schemeClr>
              </a:solidFill>
              <a:latin typeface="Tahoma" pitchFamily="-109" charset="0"/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EA0F0152-AA09-42CD-8500-13A4537482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43" y="2811747"/>
            <a:ext cx="6384758" cy="4166943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0BA47DA5-611E-45F5-87B7-5F63AD42D3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03900" y="2790825"/>
            <a:ext cx="4889499" cy="2464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02815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14"/>
          <p:cNvSpPr>
            <a:spLocks noChangeArrowheads="1"/>
          </p:cNvSpPr>
          <p:nvPr/>
        </p:nvSpPr>
        <p:spPr bwMode="auto">
          <a:xfrm>
            <a:off x="574916" y="809625"/>
            <a:ext cx="9488438" cy="229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fr-BE" altLang="en-US" sz="1985" b="1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itchFamily="-109" charset="0"/>
              </a:rPr>
              <a:t>OBJECTIVES &amp; SCOPE:</a:t>
            </a:r>
          </a:p>
          <a:p>
            <a:endParaRPr lang="fr-BE" altLang="en-US" sz="1985" b="1" dirty="0">
              <a:solidFill>
                <a:schemeClr val="tx1">
                  <a:lumMod val="65000"/>
                  <a:lumOff val="35000"/>
                </a:schemeClr>
              </a:solidFill>
              <a:latin typeface="Tahoma" pitchFamily="-109" charset="0"/>
            </a:endParaRPr>
          </a:p>
          <a:p>
            <a:endParaRPr lang="fr-BE" altLang="en-US" sz="1985" b="1" dirty="0">
              <a:solidFill>
                <a:schemeClr val="tx1">
                  <a:lumMod val="65000"/>
                  <a:lumOff val="35000"/>
                </a:schemeClr>
              </a:solidFill>
              <a:latin typeface="Tahoma" pitchFamily="-109" charset="0"/>
            </a:endParaRPr>
          </a:p>
          <a:p>
            <a:endParaRPr lang="fr-BE" altLang="en-US" sz="1985" b="1" dirty="0">
              <a:solidFill>
                <a:schemeClr val="tx1">
                  <a:lumMod val="65000"/>
                  <a:lumOff val="35000"/>
                </a:schemeClr>
              </a:solidFill>
              <a:latin typeface="Tahoma" pitchFamily="-109" charset="0"/>
            </a:endParaRPr>
          </a:p>
          <a:p>
            <a:endParaRPr lang="fr-BE" altLang="en-US" sz="1985" b="1" dirty="0">
              <a:solidFill>
                <a:schemeClr val="tx1">
                  <a:lumMod val="65000"/>
                  <a:lumOff val="35000"/>
                </a:schemeClr>
              </a:solidFill>
              <a:latin typeface="Tahoma" pitchFamily="-109" charset="0"/>
            </a:endParaRPr>
          </a:p>
          <a:p>
            <a:endParaRPr lang="fr-BE" altLang="en-US" sz="1103" b="1" dirty="0">
              <a:solidFill>
                <a:schemeClr val="tx1">
                  <a:lumMod val="65000"/>
                  <a:lumOff val="35000"/>
                </a:schemeClr>
              </a:solidFill>
              <a:latin typeface="Tahoma" pitchFamily="-109" charset="0"/>
            </a:endParaRPr>
          </a:p>
          <a:p>
            <a:endParaRPr lang="ca-ES" altLang="en-US" sz="1323" b="1" i="1" dirty="0">
              <a:solidFill>
                <a:schemeClr val="tx1">
                  <a:lumMod val="65000"/>
                  <a:lumOff val="35000"/>
                </a:schemeClr>
              </a:solidFill>
              <a:latin typeface="Tahoma" pitchFamily="-109" charset="0"/>
            </a:endParaRPr>
          </a:p>
          <a:p>
            <a:pPr lvl="1"/>
            <a:endParaRPr lang="en-US" altLang="en-US" sz="1985" dirty="0">
              <a:solidFill>
                <a:schemeClr val="tx1">
                  <a:lumMod val="65000"/>
                  <a:lumOff val="35000"/>
                </a:schemeClr>
              </a:solidFill>
              <a:latin typeface="Tahoma" pitchFamily="-109" charset="0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A47C57C1-60F7-4002-93B1-A4A58256D8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90625"/>
            <a:ext cx="6019800" cy="3546615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10C6940C-9817-4D81-B892-F92F02E4A2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21075" y="4467225"/>
            <a:ext cx="7172325" cy="312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764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14"/>
          <p:cNvSpPr>
            <a:spLocks noChangeArrowheads="1"/>
          </p:cNvSpPr>
          <p:nvPr/>
        </p:nvSpPr>
        <p:spPr bwMode="auto">
          <a:xfrm>
            <a:off x="574916" y="809625"/>
            <a:ext cx="9488438" cy="229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fr-BE" altLang="en-US" sz="1985" b="1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itchFamily="-109" charset="0"/>
              </a:rPr>
              <a:t>OBJECTIVES &amp; SCOPE:</a:t>
            </a:r>
          </a:p>
          <a:p>
            <a:endParaRPr lang="fr-BE" altLang="en-US" sz="1985" b="1" dirty="0">
              <a:solidFill>
                <a:schemeClr val="tx1">
                  <a:lumMod val="65000"/>
                  <a:lumOff val="35000"/>
                </a:schemeClr>
              </a:solidFill>
              <a:latin typeface="Tahoma" pitchFamily="-109" charset="0"/>
            </a:endParaRPr>
          </a:p>
          <a:p>
            <a:endParaRPr lang="fr-BE" altLang="en-US" sz="1985" b="1" dirty="0">
              <a:solidFill>
                <a:schemeClr val="tx1">
                  <a:lumMod val="65000"/>
                  <a:lumOff val="35000"/>
                </a:schemeClr>
              </a:solidFill>
              <a:latin typeface="Tahoma" pitchFamily="-109" charset="0"/>
            </a:endParaRPr>
          </a:p>
          <a:p>
            <a:endParaRPr lang="fr-BE" altLang="en-US" sz="1985" b="1" dirty="0">
              <a:solidFill>
                <a:schemeClr val="tx1">
                  <a:lumMod val="65000"/>
                  <a:lumOff val="35000"/>
                </a:schemeClr>
              </a:solidFill>
              <a:latin typeface="Tahoma" pitchFamily="-109" charset="0"/>
            </a:endParaRPr>
          </a:p>
          <a:p>
            <a:endParaRPr lang="fr-BE" altLang="en-US" sz="1985" b="1" dirty="0">
              <a:solidFill>
                <a:schemeClr val="tx1">
                  <a:lumMod val="65000"/>
                  <a:lumOff val="35000"/>
                </a:schemeClr>
              </a:solidFill>
              <a:latin typeface="Tahoma" pitchFamily="-109" charset="0"/>
            </a:endParaRPr>
          </a:p>
          <a:p>
            <a:endParaRPr lang="fr-BE" altLang="en-US" sz="1103" b="1" dirty="0">
              <a:solidFill>
                <a:schemeClr val="tx1">
                  <a:lumMod val="65000"/>
                  <a:lumOff val="35000"/>
                </a:schemeClr>
              </a:solidFill>
              <a:latin typeface="Tahoma" pitchFamily="-109" charset="0"/>
            </a:endParaRPr>
          </a:p>
          <a:p>
            <a:endParaRPr lang="ca-ES" altLang="en-US" sz="1323" b="1" i="1" dirty="0">
              <a:solidFill>
                <a:schemeClr val="tx1">
                  <a:lumMod val="65000"/>
                  <a:lumOff val="35000"/>
                </a:schemeClr>
              </a:solidFill>
              <a:latin typeface="Tahoma" pitchFamily="-109" charset="0"/>
            </a:endParaRPr>
          </a:p>
          <a:p>
            <a:pPr lvl="1"/>
            <a:endParaRPr lang="en-US" altLang="en-US" sz="1985" dirty="0">
              <a:solidFill>
                <a:schemeClr val="tx1">
                  <a:lumMod val="65000"/>
                  <a:lumOff val="35000"/>
                </a:schemeClr>
              </a:solidFill>
              <a:latin typeface="Tahoma" pitchFamily="-109" charset="0"/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E1C19923-8535-41CE-89E0-B92C512D8E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66825"/>
            <a:ext cx="7286625" cy="3895725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1B57C721-6246-4F02-91AF-3C3D5A31EA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0125" y="3762375"/>
            <a:ext cx="7153275" cy="3800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746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14"/>
          <p:cNvSpPr>
            <a:spLocks noChangeArrowheads="1"/>
          </p:cNvSpPr>
          <p:nvPr/>
        </p:nvSpPr>
        <p:spPr bwMode="auto">
          <a:xfrm>
            <a:off x="574916" y="809625"/>
            <a:ext cx="9488438" cy="229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fr-BE" altLang="en-US" sz="1985" b="1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itchFamily="-109" charset="0"/>
              </a:rPr>
              <a:t>OBJECTIVES &amp; SCOPE:</a:t>
            </a:r>
          </a:p>
          <a:p>
            <a:endParaRPr lang="fr-BE" altLang="en-US" sz="1985" b="1" dirty="0">
              <a:solidFill>
                <a:schemeClr val="tx1">
                  <a:lumMod val="65000"/>
                  <a:lumOff val="35000"/>
                </a:schemeClr>
              </a:solidFill>
              <a:latin typeface="Tahoma" pitchFamily="-109" charset="0"/>
            </a:endParaRPr>
          </a:p>
          <a:p>
            <a:endParaRPr lang="fr-BE" altLang="en-US" sz="1985" b="1" dirty="0">
              <a:solidFill>
                <a:schemeClr val="tx1">
                  <a:lumMod val="65000"/>
                  <a:lumOff val="35000"/>
                </a:schemeClr>
              </a:solidFill>
              <a:latin typeface="Tahoma" pitchFamily="-109" charset="0"/>
            </a:endParaRPr>
          </a:p>
          <a:p>
            <a:endParaRPr lang="fr-BE" altLang="en-US" sz="1985" b="1" dirty="0">
              <a:solidFill>
                <a:schemeClr val="tx1">
                  <a:lumMod val="65000"/>
                  <a:lumOff val="35000"/>
                </a:schemeClr>
              </a:solidFill>
              <a:latin typeface="Tahoma" pitchFamily="-109" charset="0"/>
            </a:endParaRPr>
          </a:p>
          <a:p>
            <a:endParaRPr lang="fr-BE" altLang="en-US" sz="1985" b="1" dirty="0">
              <a:solidFill>
                <a:schemeClr val="tx1">
                  <a:lumMod val="65000"/>
                  <a:lumOff val="35000"/>
                </a:schemeClr>
              </a:solidFill>
              <a:latin typeface="Tahoma" pitchFamily="-109" charset="0"/>
            </a:endParaRPr>
          </a:p>
          <a:p>
            <a:endParaRPr lang="fr-BE" altLang="en-US" sz="1103" b="1" dirty="0">
              <a:solidFill>
                <a:schemeClr val="tx1">
                  <a:lumMod val="65000"/>
                  <a:lumOff val="35000"/>
                </a:schemeClr>
              </a:solidFill>
              <a:latin typeface="Tahoma" pitchFamily="-109" charset="0"/>
            </a:endParaRPr>
          </a:p>
          <a:p>
            <a:endParaRPr lang="ca-ES" altLang="en-US" sz="1323" b="1" i="1" dirty="0">
              <a:solidFill>
                <a:schemeClr val="tx1">
                  <a:lumMod val="65000"/>
                  <a:lumOff val="35000"/>
                </a:schemeClr>
              </a:solidFill>
              <a:latin typeface="Tahoma" pitchFamily="-109" charset="0"/>
            </a:endParaRPr>
          </a:p>
          <a:p>
            <a:pPr lvl="1"/>
            <a:endParaRPr lang="en-US" altLang="en-US" sz="1985" dirty="0">
              <a:solidFill>
                <a:schemeClr val="tx1">
                  <a:lumMod val="65000"/>
                  <a:lumOff val="35000"/>
                </a:schemeClr>
              </a:solidFill>
              <a:latin typeface="Tahoma" pitchFamily="-109" charset="0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CC83549E-D19E-4629-B2BE-D05DACD7EC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43025"/>
            <a:ext cx="6781800" cy="392430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EAE913F5-3A08-466A-A432-0E19BD73062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786"/>
          <a:stretch/>
        </p:blipFill>
        <p:spPr>
          <a:xfrm>
            <a:off x="4149725" y="3371850"/>
            <a:ext cx="6543675" cy="419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5920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Diagram 225">
            <a:extLst>
              <a:ext uri="{FF2B5EF4-FFF2-40B4-BE49-F238E27FC236}">
                <a16:creationId xmlns:a16="http://schemas.microsoft.com/office/drawing/2014/main" id="{AD9AE297-3EDB-458A-8E49-5F0761CDD42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00433892"/>
              </p:ext>
            </p:extLst>
          </p:nvPr>
        </p:nvGraphicFramePr>
        <p:xfrm>
          <a:off x="889000" y="1495425"/>
          <a:ext cx="8915400" cy="5562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1 CuadroTexto">
            <a:extLst>
              <a:ext uri="{FF2B5EF4-FFF2-40B4-BE49-F238E27FC236}">
                <a16:creationId xmlns:a16="http://schemas.microsoft.com/office/drawing/2014/main" id="{DFE08A60-ACE1-421F-ABE8-3DFA372EB8B4}"/>
              </a:ext>
            </a:extLst>
          </p:cNvPr>
          <p:cNvSpPr txBox="1"/>
          <p:nvPr/>
        </p:nvSpPr>
        <p:spPr>
          <a:xfrm>
            <a:off x="502374" y="809625"/>
            <a:ext cx="7266771" cy="533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867" b="1" dirty="0" err="1">
                <a:solidFill>
                  <a:srgbClr val="9B2743"/>
                </a:solidFill>
              </a:rPr>
              <a:t>Approach</a:t>
            </a:r>
            <a:r>
              <a:rPr lang="es-ES_tradnl" sz="2867" b="1" dirty="0">
                <a:solidFill>
                  <a:srgbClr val="9B2743"/>
                </a:solidFill>
              </a:rPr>
              <a:t> </a:t>
            </a:r>
            <a:r>
              <a:rPr lang="es-ES_tradnl" sz="2867" b="1" dirty="0" err="1">
                <a:solidFill>
                  <a:srgbClr val="9B2743"/>
                </a:solidFill>
              </a:rPr>
              <a:t>to</a:t>
            </a:r>
            <a:r>
              <a:rPr lang="es-ES_tradnl" sz="2867" b="1" dirty="0">
                <a:solidFill>
                  <a:srgbClr val="9B2743"/>
                </a:solidFill>
              </a:rPr>
              <a:t> Industrial </a:t>
            </a:r>
            <a:r>
              <a:rPr lang="es-ES_tradnl" sz="2867" b="1" dirty="0" err="1">
                <a:solidFill>
                  <a:srgbClr val="9B2743"/>
                </a:solidFill>
              </a:rPr>
              <a:t>Symbiosis</a:t>
            </a:r>
            <a:r>
              <a:rPr lang="es-ES_tradnl" sz="2867" b="1" dirty="0">
                <a:solidFill>
                  <a:srgbClr val="9B2743"/>
                </a:solidFill>
              </a:rPr>
              <a:t> </a:t>
            </a:r>
            <a:r>
              <a:rPr lang="es-ES_tradnl" sz="2867" b="1" dirty="0" err="1">
                <a:solidFill>
                  <a:srgbClr val="9B2743"/>
                </a:solidFill>
              </a:rPr>
              <a:t>Strategy</a:t>
            </a:r>
            <a:endParaRPr lang="ca-ES" sz="2867" b="1" dirty="0">
              <a:solidFill>
                <a:srgbClr val="9B274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3530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6A4B00EB-159F-4DF8-81C7-D3D544975FD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203" r="8788" b="-1"/>
          <a:stretch/>
        </p:blipFill>
        <p:spPr>
          <a:xfrm>
            <a:off x="20" y="10"/>
            <a:ext cx="10693380" cy="7562840"/>
          </a:xfrm>
          <a:prstGeom prst="rect">
            <a:avLst/>
          </a:prstGeom>
        </p:spPr>
      </p:pic>
      <p:sp>
        <p:nvSpPr>
          <p:cNvPr id="10" name="Freeform 5">
            <a:extLst>
              <a:ext uri="{FF2B5EF4-FFF2-40B4-BE49-F238E27FC236}">
                <a16:creationId xmlns:a16="http://schemas.microsoft.com/office/drawing/2014/main" id="{87CC2527-562A-4F69-B487-4371E5B243E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6568144" y="2511701"/>
            <a:ext cx="4125256" cy="5051149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50800" cap="sq" cmpd="dbl">
            <a:noFill/>
            <a:miter lim="800000"/>
          </a:ln>
          <a:effectLst/>
          <a:ex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5" name="1 CuadroTexto">
            <a:extLst>
              <a:ext uri="{FF2B5EF4-FFF2-40B4-BE49-F238E27FC236}">
                <a16:creationId xmlns:a16="http://schemas.microsoft.com/office/drawing/2014/main" id="{8303F917-9956-4AE4-AF5F-6A8558703A62}"/>
              </a:ext>
            </a:extLst>
          </p:cNvPr>
          <p:cNvSpPr txBox="1"/>
          <p:nvPr/>
        </p:nvSpPr>
        <p:spPr>
          <a:xfrm>
            <a:off x="6568144" y="3564101"/>
            <a:ext cx="4125236" cy="202255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b="1" dirty="0">
                <a:latin typeface="+mj-lt"/>
                <a:ea typeface="+mj-ea"/>
                <a:cs typeface="+mj-cs"/>
              </a:rPr>
              <a:t>CLASIFICATION/ CHARACTERIZATION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CDAEC91-5BCE-4B55-9CC0-43EF94CB734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315040" y="5650405"/>
            <a:ext cx="820441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537384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1 CuadroTexto"/>
          <p:cNvSpPr txBox="1"/>
          <p:nvPr/>
        </p:nvSpPr>
        <p:spPr>
          <a:xfrm>
            <a:off x="502374" y="809625"/>
            <a:ext cx="7266771" cy="533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867" b="1" dirty="0">
                <a:solidFill>
                  <a:srgbClr val="9B2743"/>
                </a:solidFill>
              </a:rPr>
              <a:t>CLASIFICATION/ CHARACTERIZATION</a:t>
            </a:r>
            <a:endParaRPr lang="ca-ES" sz="2867" b="1" dirty="0">
              <a:solidFill>
                <a:srgbClr val="9B2743"/>
              </a:solidFill>
            </a:endParaRPr>
          </a:p>
        </p:txBody>
      </p:sp>
      <p:sp>
        <p:nvSpPr>
          <p:cNvPr id="14" name="CuadroTexto 13"/>
          <p:cNvSpPr txBox="1"/>
          <p:nvPr/>
        </p:nvSpPr>
        <p:spPr>
          <a:xfrm>
            <a:off x="421800" y="1375557"/>
            <a:ext cx="5974592" cy="25360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15125" indent="-315125" algn="just">
              <a:spcBef>
                <a:spcPts val="1323"/>
              </a:spcBef>
              <a:buFont typeface="Wingdings" panose="05000000000000000000" pitchFamily="2" charset="2"/>
              <a:buChar char="Ø"/>
            </a:pPr>
            <a:r>
              <a:rPr lang="es-ES" sz="1985" dirty="0" err="1"/>
              <a:t>Clasification</a:t>
            </a:r>
            <a:r>
              <a:rPr lang="es-ES" sz="1985" dirty="0"/>
              <a:t> </a:t>
            </a:r>
            <a:r>
              <a:rPr lang="es-ES" sz="1985" dirty="0" err="1"/>
              <a:t>of</a:t>
            </a:r>
            <a:r>
              <a:rPr lang="es-ES" sz="1985" dirty="0"/>
              <a:t> </a:t>
            </a:r>
            <a:r>
              <a:rPr lang="es-ES" sz="1985" dirty="0" err="1"/>
              <a:t>foundry</a:t>
            </a:r>
            <a:r>
              <a:rPr lang="es-ES" sz="1985" dirty="0"/>
              <a:t> </a:t>
            </a:r>
            <a:r>
              <a:rPr lang="es-ES" sz="1985" dirty="0" err="1"/>
              <a:t>by-products</a:t>
            </a:r>
            <a:r>
              <a:rPr lang="es-ES" sz="1985" dirty="0"/>
              <a:t>:</a:t>
            </a:r>
          </a:p>
          <a:p>
            <a:pPr marL="819325" lvl="3" indent="-315125" algn="just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s-ES" sz="1985" dirty="0" err="1">
                <a:solidFill>
                  <a:srgbClr val="000000"/>
                </a:solidFill>
              </a:rPr>
              <a:t>Sands</a:t>
            </a:r>
            <a:r>
              <a:rPr lang="es-ES" sz="1985" dirty="0">
                <a:solidFill>
                  <a:srgbClr val="000000"/>
                </a:solidFill>
              </a:rPr>
              <a:t> (GS) and </a:t>
            </a:r>
            <a:r>
              <a:rPr lang="es-ES" sz="1985" dirty="0" err="1">
                <a:solidFill>
                  <a:srgbClr val="000000"/>
                </a:solidFill>
              </a:rPr>
              <a:t>dusts</a:t>
            </a:r>
            <a:r>
              <a:rPr lang="es-ES" sz="1985" dirty="0">
                <a:solidFill>
                  <a:srgbClr val="000000"/>
                </a:solidFill>
              </a:rPr>
              <a:t> (GD) </a:t>
            </a:r>
            <a:r>
              <a:rPr lang="es-ES" sz="1985" dirty="0" err="1">
                <a:solidFill>
                  <a:srgbClr val="000000"/>
                </a:solidFill>
              </a:rPr>
              <a:t>from</a:t>
            </a:r>
            <a:r>
              <a:rPr lang="es-ES" sz="1985" dirty="0">
                <a:solidFill>
                  <a:srgbClr val="000000"/>
                </a:solidFill>
              </a:rPr>
              <a:t> </a:t>
            </a:r>
            <a:r>
              <a:rPr lang="es-ES" sz="1985" dirty="0" err="1">
                <a:solidFill>
                  <a:srgbClr val="000000"/>
                </a:solidFill>
              </a:rPr>
              <a:t>green</a:t>
            </a:r>
            <a:r>
              <a:rPr lang="es-ES" sz="1985" dirty="0">
                <a:solidFill>
                  <a:srgbClr val="000000"/>
                </a:solidFill>
              </a:rPr>
              <a:t> </a:t>
            </a:r>
            <a:r>
              <a:rPr lang="es-ES" sz="1985" dirty="0" err="1">
                <a:solidFill>
                  <a:srgbClr val="000000"/>
                </a:solidFill>
              </a:rPr>
              <a:t>moulding</a:t>
            </a:r>
            <a:endParaRPr lang="es-ES" sz="1985" dirty="0">
              <a:solidFill>
                <a:srgbClr val="000000"/>
              </a:solidFill>
            </a:endParaRPr>
          </a:p>
          <a:p>
            <a:pPr marL="819325" lvl="3" indent="-315125" algn="just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s-ES" sz="1985" dirty="0">
                <a:solidFill>
                  <a:srgbClr val="000000"/>
                </a:solidFill>
              </a:rPr>
              <a:t> </a:t>
            </a:r>
            <a:r>
              <a:rPr lang="es-ES" sz="1985" dirty="0" err="1">
                <a:solidFill>
                  <a:srgbClr val="000000"/>
                </a:solidFill>
              </a:rPr>
              <a:t>Sands</a:t>
            </a:r>
            <a:r>
              <a:rPr lang="es-ES" sz="1985" dirty="0">
                <a:solidFill>
                  <a:srgbClr val="000000"/>
                </a:solidFill>
              </a:rPr>
              <a:t> </a:t>
            </a:r>
            <a:r>
              <a:rPr lang="es-ES" sz="1985" dirty="0"/>
              <a:t>(CS-) </a:t>
            </a:r>
            <a:r>
              <a:rPr lang="es-ES" sz="1985" dirty="0">
                <a:solidFill>
                  <a:srgbClr val="000000"/>
                </a:solidFill>
              </a:rPr>
              <a:t>and </a:t>
            </a:r>
            <a:r>
              <a:rPr lang="es-ES" sz="1985" dirty="0" err="1">
                <a:solidFill>
                  <a:srgbClr val="000000"/>
                </a:solidFill>
              </a:rPr>
              <a:t>dusts</a:t>
            </a:r>
            <a:r>
              <a:rPr lang="es-ES" sz="1985" dirty="0">
                <a:solidFill>
                  <a:srgbClr val="000000"/>
                </a:solidFill>
              </a:rPr>
              <a:t> (CD-) </a:t>
            </a:r>
            <a:r>
              <a:rPr lang="es-ES" sz="1985" dirty="0" err="1">
                <a:solidFill>
                  <a:srgbClr val="000000"/>
                </a:solidFill>
              </a:rPr>
              <a:t>from</a:t>
            </a:r>
            <a:r>
              <a:rPr lang="es-ES" sz="1985" dirty="0">
                <a:solidFill>
                  <a:srgbClr val="000000"/>
                </a:solidFill>
              </a:rPr>
              <a:t> </a:t>
            </a:r>
            <a:r>
              <a:rPr lang="es-ES" sz="1985" dirty="0" err="1">
                <a:solidFill>
                  <a:srgbClr val="000000"/>
                </a:solidFill>
              </a:rPr>
              <a:t>chemical</a:t>
            </a:r>
            <a:r>
              <a:rPr lang="es-ES" sz="1985" dirty="0">
                <a:solidFill>
                  <a:srgbClr val="000000"/>
                </a:solidFill>
              </a:rPr>
              <a:t> </a:t>
            </a:r>
            <a:r>
              <a:rPr lang="es-ES" sz="1985" dirty="0" err="1">
                <a:solidFill>
                  <a:srgbClr val="000000"/>
                </a:solidFill>
              </a:rPr>
              <a:t>moulding</a:t>
            </a:r>
            <a:r>
              <a:rPr lang="es-ES" sz="1985" dirty="0">
                <a:solidFill>
                  <a:srgbClr val="000000"/>
                </a:solidFill>
              </a:rPr>
              <a:t>: </a:t>
            </a:r>
          </a:p>
          <a:p>
            <a:pPr marL="1323525" lvl="4" indent="-315125" algn="just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s-ES" sz="1985" dirty="0">
                <a:solidFill>
                  <a:srgbClr val="000000"/>
                </a:solidFill>
              </a:rPr>
              <a:t>FI: </a:t>
            </a:r>
            <a:r>
              <a:rPr lang="es-ES" sz="1985" dirty="0" err="1">
                <a:solidFill>
                  <a:srgbClr val="000000"/>
                </a:solidFill>
              </a:rPr>
              <a:t>Phenol-isocyanate</a:t>
            </a:r>
            <a:endParaRPr lang="es-ES" sz="1985" dirty="0">
              <a:solidFill>
                <a:srgbClr val="000000"/>
              </a:solidFill>
            </a:endParaRPr>
          </a:p>
          <a:p>
            <a:pPr marL="1323525" lvl="4" indent="-315125" algn="just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s-ES" sz="1985" dirty="0">
                <a:solidFill>
                  <a:srgbClr val="000000"/>
                </a:solidFill>
              </a:rPr>
              <a:t>FU: </a:t>
            </a:r>
            <a:r>
              <a:rPr lang="es-ES" sz="1985" dirty="0" err="1">
                <a:solidFill>
                  <a:srgbClr val="000000"/>
                </a:solidFill>
              </a:rPr>
              <a:t>Furanic</a:t>
            </a:r>
            <a:endParaRPr lang="es-ES" sz="1985" dirty="0">
              <a:solidFill>
                <a:srgbClr val="000000"/>
              </a:solidFill>
            </a:endParaRPr>
          </a:p>
          <a:p>
            <a:pPr marL="1323525" lvl="4" indent="-315125" algn="just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s-ES" sz="1985" dirty="0">
                <a:solidFill>
                  <a:srgbClr val="000000"/>
                </a:solidFill>
              </a:rPr>
              <a:t>FA: </a:t>
            </a:r>
            <a:r>
              <a:rPr lang="es-ES" sz="1985" dirty="0" err="1">
                <a:solidFill>
                  <a:srgbClr val="000000"/>
                </a:solidFill>
              </a:rPr>
              <a:t>Phenol-alkaline</a:t>
            </a:r>
            <a:endParaRPr lang="es-ES" sz="1985" dirty="0">
              <a:solidFill>
                <a:srgbClr val="000000"/>
              </a:solidFill>
            </a:endParaRPr>
          </a:p>
          <a:p>
            <a:pPr marL="1323525" lvl="4" indent="-315125" algn="just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s-ES" sz="1985" dirty="0">
                <a:solidFill>
                  <a:srgbClr val="000000"/>
                </a:solidFill>
              </a:rPr>
              <a:t>SE: </a:t>
            </a:r>
            <a:r>
              <a:rPr lang="es-ES" sz="1985" dirty="0" err="1">
                <a:solidFill>
                  <a:srgbClr val="000000"/>
                </a:solidFill>
              </a:rPr>
              <a:t>Silicate</a:t>
            </a:r>
            <a:r>
              <a:rPr lang="es-ES" sz="1985" dirty="0">
                <a:solidFill>
                  <a:srgbClr val="000000"/>
                </a:solidFill>
              </a:rPr>
              <a:t> Ester</a:t>
            </a:r>
            <a:endParaRPr lang="es-ES" sz="882" b="1" dirty="0"/>
          </a:p>
        </p:txBody>
      </p:sp>
      <p:sp>
        <p:nvSpPr>
          <p:cNvPr id="15" name="CuadroTexto 14"/>
          <p:cNvSpPr txBox="1"/>
          <p:nvPr/>
        </p:nvSpPr>
        <p:spPr>
          <a:xfrm>
            <a:off x="6565900" y="1389654"/>
            <a:ext cx="3705700" cy="16196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15125" indent="-315125" algn="just">
              <a:spcBef>
                <a:spcPts val="1323"/>
              </a:spcBef>
              <a:buFont typeface="Wingdings" panose="05000000000000000000" pitchFamily="2" charset="2"/>
              <a:buChar char="Ø"/>
            </a:pPr>
            <a:r>
              <a:rPr lang="es-ES" sz="1985" dirty="0" err="1"/>
              <a:t>Clasification</a:t>
            </a:r>
            <a:r>
              <a:rPr lang="es-ES" sz="1985" dirty="0"/>
              <a:t> </a:t>
            </a:r>
            <a:r>
              <a:rPr lang="es-ES" sz="1985" dirty="0" err="1"/>
              <a:t>of</a:t>
            </a:r>
            <a:r>
              <a:rPr lang="es-ES" sz="1985" dirty="0"/>
              <a:t> </a:t>
            </a:r>
            <a:r>
              <a:rPr lang="es-ES" sz="1985" dirty="0" err="1"/>
              <a:t>ceramic</a:t>
            </a:r>
            <a:r>
              <a:rPr lang="es-ES" sz="1985" dirty="0"/>
              <a:t> tiles:</a:t>
            </a:r>
          </a:p>
          <a:p>
            <a:pPr marL="819325" lvl="3" indent="-315125" algn="just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s-ES" sz="1985" dirty="0">
                <a:solidFill>
                  <a:srgbClr val="000000"/>
                </a:solidFill>
              </a:rPr>
              <a:t>Red </a:t>
            </a:r>
            <a:r>
              <a:rPr lang="es-ES" sz="1985" dirty="0" err="1">
                <a:solidFill>
                  <a:srgbClr val="000000"/>
                </a:solidFill>
              </a:rPr>
              <a:t>firing</a:t>
            </a:r>
            <a:r>
              <a:rPr lang="es-ES" sz="1985" dirty="0">
                <a:solidFill>
                  <a:srgbClr val="000000"/>
                </a:solidFill>
              </a:rPr>
              <a:t> </a:t>
            </a:r>
            <a:r>
              <a:rPr lang="es-ES" sz="1985" dirty="0" err="1">
                <a:solidFill>
                  <a:srgbClr val="000000"/>
                </a:solidFill>
              </a:rPr>
              <a:t>wall</a:t>
            </a:r>
            <a:r>
              <a:rPr lang="es-ES" sz="1985" dirty="0">
                <a:solidFill>
                  <a:srgbClr val="000000"/>
                </a:solidFill>
              </a:rPr>
              <a:t> tile</a:t>
            </a:r>
          </a:p>
          <a:p>
            <a:pPr marL="819325" lvl="3" indent="-315125" algn="just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s-ES" sz="1985" dirty="0">
                <a:solidFill>
                  <a:srgbClr val="000000"/>
                </a:solidFill>
              </a:rPr>
              <a:t>Red </a:t>
            </a:r>
            <a:r>
              <a:rPr lang="es-ES" sz="1985" dirty="0" err="1">
                <a:solidFill>
                  <a:srgbClr val="000000"/>
                </a:solidFill>
              </a:rPr>
              <a:t>firing</a:t>
            </a:r>
            <a:r>
              <a:rPr lang="es-ES" sz="1985" dirty="0">
                <a:solidFill>
                  <a:srgbClr val="000000"/>
                </a:solidFill>
              </a:rPr>
              <a:t> </a:t>
            </a:r>
            <a:r>
              <a:rPr lang="es-ES" sz="1985" dirty="0" err="1">
                <a:solidFill>
                  <a:srgbClr val="000000"/>
                </a:solidFill>
              </a:rPr>
              <a:t>stoneware</a:t>
            </a:r>
            <a:r>
              <a:rPr lang="es-ES" sz="1985" dirty="0">
                <a:solidFill>
                  <a:srgbClr val="000000"/>
                </a:solidFill>
              </a:rPr>
              <a:t> tile</a:t>
            </a:r>
          </a:p>
          <a:p>
            <a:pPr marL="819325" lvl="3" indent="-315125" algn="just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s-ES" sz="1985" dirty="0">
                <a:solidFill>
                  <a:srgbClr val="000000"/>
                </a:solidFill>
              </a:rPr>
              <a:t>White </a:t>
            </a:r>
            <a:r>
              <a:rPr lang="es-ES" sz="1985" dirty="0" err="1">
                <a:solidFill>
                  <a:srgbClr val="000000"/>
                </a:solidFill>
              </a:rPr>
              <a:t>firing</a:t>
            </a:r>
            <a:r>
              <a:rPr lang="es-ES" sz="1985" dirty="0">
                <a:solidFill>
                  <a:srgbClr val="000000"/>
                </a:solidFill>
              </a:rPr>
              <a:t> </a:t>
            </a:r>
            <a:r>
              <a:rPr lang="es-ES" sz="1985" dirty="0" err="1">
                <a:solidFill>
                  <a:srgbClr val="000000"/>
                </a:solidFill>
              </a:rPr>
              <a:t>wall</a:t>
            </a:r>
            <a:r>
              <a:rPr lang="es-ES" sz="1985" dirty="0">
                <a:solidFill>
                  <a:srgbClr val="000000"/>
                </a:solidFill>
              </a:rPr>
              <a:t> tile</a:t>
            </a:r>
          </a:p>
          <a:p>
            <a:pPr marL="819325" lvl="3" indent="-315125" algn="just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s-ES" sz="1985" dirty="0" err="1">
                <a:solidFill>
                  <a:srgbClr val="000000"/>
                </a:solidFill>
              </a:rPr>
              <a:t>Porcelain</a:t>
            </a:r>
            <a:r>
              <a:rPr lang="es-ES" sz="1985" dirty="0">
                <a:solidFill>
                  <a:srgbClr val="000000"/>
                </a:solidFill>
              </a:rPr>
              <a:t> tile</a:t>
            </a:r>
          </a:p>
        </p:txBody>
      </p:sp>
      <p:graphicFrame>
        <p:nvGraphicFramePr>
          <p:cNvPr id="2" name="Tabla 1">
            <a:extLst>
              <a:ext uri="{FF2B5EF4-FFF2-40B4-BE49-F238E27FC236}">
                <a16:creationId xmlns:a16="http://schemas.microsoft.com/office/drawing/2014/main" id="{EFF0F55A-D694-406F-A9A8-5DE5F40CA88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04788011"/>
              </p:ext>
            </p:extLst>
          </p:nvPr>
        </p:nvGraphicFramePr>
        <p:xfrm>
          <a:off x="1308100" y="4391025"/>
          <a:ext cx="7508664" cy="2133601"/>
        </p:xfrm>
        <a:graphic>
          <a:graphicData uri="http://schemas.openxmlformats.org/drawingml/2006/table">
            <a:tbl>
              <a:tblPr firstRow="1" firstCol="1" bandRow="1" bandCol="1">
                <a:tableStyleId>{5C22544A-7EE6-4342-B048-85BDC9FD1C3A}</a:tableStyleId>
              </a:tblPr>
              <a:tblGrid>
                <a:gridCol w="459530">
                  <a:extLst>
                    <a:ext uri="{9D8B030D-6E8A-4147-A177-3AD203B41FA5}">
                      <a16:colId xmlns:a16="http://schemas.microsoft.com/office/drawing/2014/main" val="3352844143"/>
                    </a:ext>
                  </a:extLst>
                </a:gridCol>
                <a:gridCol w="678783">
                  <a:extLst>
                    <a:ext uri="{9D8B030D-6E8A-4147-A177-3AD203B41FA5}">
                      <a16:colId xmlns:a16="http://schemas.microsoft.com/office/drawing/2014/main" val="101513249"/>
                    </a:ext>
                  </a:extLst>
                </a:gridCol>
                <a:gridCol w="780901">
                  <a:extLst>
                    <a:ext uri="{9D8B030D-6E8A-4147-A177-3AD203B41FA5}">
                      <a16:colId xmlns:a16="http://schemas.microsoft.com/office/drawing/2014/main" val="62177210"/>
                    </a:ext>
                  </a:extLst>
                </a:gridCol>
                <a:gridCol w="780901">
                  <a:extLst>
                    <a:ext uri="{9D8B030D-6E8A-4147-A177-3AD203B41FA5}">
                      <a16:colId xmlns:a16="http://schemas.microsoft.com/office/drawing/2014/main" val="1782490160"/>
                    </a:ext>
                  </a:extLst>
                </a:gridCol>
                <a:gridCol w="780901">
                  <a:extLst>
                    <a:ext uri="{9D8B030D-6E8A-4147-A177-3AD203B41FA5}">
                      <a16:colId xmlns:a16="http://schemas.microsoft.com/office/drawing/2014/main" val="2612768329"/>
                    </a:ext>
                  </a:extLst>
                </a:gridCol>
                <a:gridCol w="860493">
                  <a:extLst>
                    <a:ext uri="{9D8B030D-6E8A-4147-A177-3AD203B41FA5}">
                      <a16:colId xmlns:a16="http://schemas.microsoft.com/office/drawing/2014/main" val="3292619419"/>
                    </a:ext>
                  </a:extLst>
                </a:gridCol>
                <a:gridCol w="786908">
                  <a:extLst>
                    <a:ext uri="{9D8B030D-6E8A-4147-A177-3AD203B41FA5}">
                      <a16:colId xmlns:a16="http://schemas.microsoft.com/office/drawing/2014/main" val="3535238004"/>
                    </a:ext>
                  </a:extLst>
                </a:gridCol>
                <a:gridCol w="804929">
                  <a:extLst>
                    <a:ext uri="{9D8B030D-6E8A-4147-A177-3AD203B41FA5}">
                      <a16:colId xmlns:a16="http://schemas.microsoft.com/office/drawing/2014/main" val="181133882"/>
                    </a:ext>
                  </a:extLst>
                </a:gridCol>
                <a:gridCol w="786908">
                  <a:extLst>
                    <a:ext uri="{9D8B030D-6E8A-4147-A177-3AD203B41FA5}">
                      <a16:colId xmlns:a16="http://schemas.microsoft.com/office/drawing/2014/main" val="3800461223"/>
                    </a:ext>
                  </a:extLst>
                </a:gridCol>
                <a:gridCol w="788410">
                  <a:extLst>
                    <a:ext uri="{9D8B030D-6E8A-4147-A177-3AD203B41FA5}">
                      <a16:colId xmlns:a16="http://schemas.microsoft.com/office/drawing/2014/main" val="3197263009"/>
                    </a:ext>
                  </a:extLst>
                </a:gridCol>
              </a:tblGrid>
              <a:tr h="909657"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br>
                        <a:rPr lang="en-GB" sz="1600">
                          <a:effectLst/>
                        </a:rPr>
                      </a:br>
                      <a:br>
                        <a:rPr lang="en-GB" sz="1600">
                          <a:effectLst/>
                        </a:rPr>
                      </a:br>
                      <a:r>
                        <a:rPr lang="ca-ES" sz="1600">
                          <a:effectLst/>
                        </a:rPr>
                        <a:t> </a:t>
                      </a:r>
                      <a:endParaRPr lang="es-ES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ca-ES" sz="1600">
                          <a:effectLst/>
                        </a:rPr>
                        <a:t>SiO</a:t>
                      </a:r>
                      <a:r>
                        <a:rPr lang="ca-ES" sz="1600" baseline="-25000">
                          <a:effectLst/>
                        </a:rPr>
                        <a:t>2</a:t>
                      </a:r>
                      <a:endParaRPr lang="es-ES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ca-ES" sz="1600">
                          <a:effectLst/>
                        </a:rPr>
                        <a:t>Al</a:t>
                      </a:r>
                      <a:r>
                        <a:rPr lang="ca-ES" sz="1600" baseline="-25000">
                          <a:effectLst/>
                        </a:rPr>
                        <a:t>2</a:t>
                      </a:r>
                      <a:r>
                        <a:rPr lang="ca-ES" sz="1600">
                          <a:effectLst/>
                        </a:rPr>
                        <a:t>O</a:t>
                      </a:r>
                      <a:r>
                        <a:rPr lang="ca-ES" sz="1600" baseline="-25000">
                          <a:effectLst/>
                        </a:rPr>
                        <a:t>3</a:t>
                      </a:r>
                      <a:endParaRPr lang="es-ES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</a:rPr>
                        <a:t>Fe</a:t>
                      </a:r>
                      <a:r>
                        <a:rPr lang="pt-BR" sz="1600" baseline="-25000">
                          <a:effectLst/>
                        </a:rPr>
                        <a:t>2</a:t>
                      </a:r>
                      <a:r>
                        <a:rPr lang="pt-BR" sz="1600">
                          <a:effectLst/>
                        </a:rPr>
                        <a:t>O</a:t>
                      </a:r>
                      <a:r>
                        <a:rPr lang="pt-BR" sz="1600" baseline="-25000">
                          <a:effectLst/>
                        </a:rPr>
                        <a:t>3</a:t>
                      </a:r>
                      <a:endParaRPr lang="es-ES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ca-ES" sz="1600">
                          <a:effectLst/>
                        </a:rPr>
                        <a:t>CaO</a:t>
                      </a:r>
                      <a:endParaRPr lang="es-ES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ca-ES" sz="1600">
                          <a:effectLst/>
                        </a:rPr>
                        <a:t>MgO</a:t>
                      </a:r>
                      <a:endParaRPr lang="es-ES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ca-ES" sz="1600">
                          <a:effectLst/>
                        </a:rPr>
                        <a:t>Na</a:t>
                      </a:r>
                      <a:r>
                        <a:rPr lang="ca-ES" sz="1600" baseline="-25000">
                          <a:effectLst/>
                        </a:rPr>
                        <a:t>2</a:t>
                      </a:r>
                      <a:r>
                        <a:rPr lang="ca-ES" sz="1600">
                          <a:effectLst/>
                        </a:rPr>
                        <a:t>O</a:t>
                      </a:r>
                      <a:endParaRPr lang="es-ES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ca-ES" sz="1600">
                          <a:effectLst/>
                        </a:rPr>
                        <a:t>K</a:t>
                      </a:r>
                      <a:r>
                        <a:rPr lang="ca-ES" sz="1600" baseline="-25000">
                          <a:effectLst/>
                        </a:rPr>
                        <a:t>2</a:t>
                      </a:r>
                      <a:r>
                        <a:rPr lang="ca-ES" sz="1600">
                          <a:effectLst/>
                        </a:rPr>
                        <a:t>O</a:t>
                      </a:r>
                      <a:endParaRPr lang="es-ES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ca-ES" sz="1600">
                          <a:effectLst/>
                        </a:rPr>
                        <a:t>Corg</a:t>
                      </a:r>
                      <a:endParaRPr lang="es-ES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ca-ES" sz="1600">
                          <a:effectLst/>
                        </a:rPr>
                        <a:t>LOI</a:t>
                      </a:r>
                      <a:endParaRPr lang="es-ES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13672041"/>
                  </a:ext>
                </a:extLst>
              </a:tr>
              <a:tr h="305986"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ca-ES" sz="1600">
                          <a:effectLst/>
                        </a:rPr>
                        <a:t>GS</a:t>
                      </a:r>
                      <a:endParaRPr lang="es-ES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ca-ES" sz="1600" dirty="0">
                          <a:effectLst/>
                        </a:rPr>
                        <a:t>89-95</a:t>
                      </a:r>
                      <a:endParaRPr lang="es-ES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ca-ES" sz="1600" dirty="0">
                          <a:effectLst/>
                        </a:rPr>
                        <a:t>2.5-3.0</a:t>
                      </a:r>
                      <a:endParaRPr lang="es-ES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ca-ES" sz="1600" dirty="0">
                          <a:effectLst/>
                        </a:rPr>
                        <a:t>0.7-0.8</a:t>
                      </a:r>
                      <a:endParaRPr lang="es-ES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ca-ES" sz="1600">
                          <a:effectLst/>
                        </a:rPr>
                        <a:t>0.3-0.5</a:t>
                      </a:r>
                      <a:endParaRPr lang="es-ES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ca-ES" sz="1600">
                          <a:effectLst/>
                        </a:rPr>
                        <a:t>0.4-0.6</a:t>
                      </a:r>
                      <a:endParaRPr lang="es-ES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ca-ES" sz="1600">
                          <a:effectLst/>
                        </a:rPr>
                        <a:t>0.4-0.5</a:t>
                      </a:r>
                      <a:endParaRPr lang="es-ES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ca-ES" sz="1600">
                          <a:effectLst/>
                        </a:rPr>
                        <a:t>0.1-0.3</a:t>
                      </a:r>
                      <a:endParaRPr lang="es-ES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ca-ES" sz="1600">
                          <a:effectLst/>
                        </a:rPr>
                        <a:t>0.8-3</a:t>
                      </a:r>
                      <a:endParaRPr lang="es-ES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ca-ES" sz="1600">
                          <a:effectLst/>
                        </a:rPr>
                        <a:t>1.7-5.1</a:t>
                      </a:r>
                      <a:endParaRPr lang="es-ES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1168164"/>
                  </a:ext>
                </a:extLst>
              </a:tr>
              <a:tr h="305986"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ca-ES" sz="1600">
                          <a:effectLst/>
                        </a:rPr>
                        <a:t>GD</a:t>
                      </a:r>
                      <a:endParaRPr lang="es-ES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ca-ES" sz="1600">
                          <a:effectLst/>
                        </a:rPr>
                        <a:t>66-72</a:t>
                      </a:r>
                      <a:endParaRPr lang="es-ES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ca-ES" sz="1600">
                          <a:effectLst/>
                        </a:rPr>
                        <a:t>6.5-8.5</a:t>
                      </a:r>
                      <a:endParaRPr lang="es-ES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ca-ES" sz="1600" dirty="0">
                          <a:effectLst/>
                        </a:rPr>
                        <a:t>2.0-2.1</a:t>
                      </a:r>
                      <a:endParaRPr lang="es-ES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ca-ES" sz="1600" dirty="0">
                          <a:effectLst/>
                        </a:rPr>
                        <a:t>1.4-1.7</a:t>
                      </a:r>
                      <a:endParaRPr lang="es-ES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ca-ES" sz="1600" dirty="0">
                          <a:effectLst/>
                        </a:rPr>
                        <a:t>1.1-2.0</a:t>
                      </a:r>
                      <a:endParaRPr lang="es-ES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ca-ES" sz="1600" dirty="0">
                          <a:effectLst/>
                        </a:rPr>
                        <a:t>0.9-1.5</a:t>
                      </a:r>
                      <a:endParaRPr lang="es-ES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ca-ES" sz="1600">
                          <a:effectLst/>
                        </a:rPr>
                        <a:t>0.3-1.2</a:t>
                      </a:r>
                      <a:endParaRPr lang="es-ES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ca-ES" sz="1600">
                          <a:effectLst/>
                        </a:rPr>
                        <a:t>10-14</a:t>
                      </a:r>
                      <a:endParaRPr lang="es-ES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ca-ES" sz="1600">
                          <a:effectLst/>
                        </a:rPr>
                        <a:t>14-18</a:t>
                      </a:r>
                      <a:endParaRPr lang="es-ES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26722535"/>
                  </a:ext>
                </a:extLst>
              </a:tr>
              <a:tr h="305986"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ca-ES" sz="1600">
                          <a:effectLst/>
                        </a:rPr>
                        <a:t>CS</a:t>
                      </a:r>
                      <a:endParaRPr lang="es-ES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ca-ES" sz="1600" dirty="0">
                          <a:effectLst/>
                        </a:rPr>
                        <a:t>92-95</a:t>
                      </a:r>
                      <a:endParaRPr lang="es-ES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ca-ES" sz="1600">
                          <a:effectLst/>
                        </a:rPr>
                        <a:t>0.4-13</a:t>
                      </a:r>
                      <a:endParaRPr lang="es-ES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ca-ES" sz="1600" dirty="0">
                          <a:effectLst/>
                        </a:rPr>
                        <a:t>0.4-4.5</a:t>
                      </a:r>
                      <a:endParaRPr lang="es-ES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ca-ES" sz="1600">
                          <a:effectLst/>
                        </a:rPr>
                        <a:t>0.0-2.5</a:t>
                      </a:r>
                      <a:endParaRPr lang="es-ES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ca-ES" sz="1600">
                          <a:effectLst/>
                        </a:rPr>
                        <a:t>&lt;0.1-18</a:t>
                      </a:r>
                      <a:endParaRPr lang="es-ES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ca-ES" sz="1600" dirty="0">
                          <a:effectLst/>
                        </a:rPr>
                        <a:t>0.2-1.0</a:t>
                      </a:r>
                      <a:endParaRPr lang="es-ES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ca-ES" sz="1600" dirty="0">
                          <a:effectLst/>
                        </a:rPr>
                        <a:t>0.1-1.0</a:t>
                      </a:r>
                      <a:endParaRPr lang="es-ES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ca-ES" sz="1600" dirty="0">
                          <a:effectLst/>
                        </a:rPr>
                        <a:t>0.1-2.5</a:t>
                      </a:r>
                      <a:endParaRPr lang="es-ES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ca-ES" sz="1600">
                          <a:effectLst/>
                        </a:rPr>
                        <a:t>0.4-4.1</a:t>
                      </a:r>
                      <a:endParaRPr lang="es-ES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9047960"/>
                  </a:ext>
                </a:extLst>
              </a:tr>
              <a:tr h="305986"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ca-ES" sz="1600">
                          <a:effectLst/>
                        </a:rPr>
                        <a:t>CD</a:t>
                      </a:r>
                      <a:endParaRPr lang="es-ES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ca-ES" sz="1600">
                          <a:effectLst/>
                        </a:rPr>
                        <a:t>25-94</a:t>
                      </a:r>
                      <a:endParaRPr lang="es-ES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ca-ES" sz="1600">
                          <a:effectLst/>
                        </a:rPr>
                        <a:t>0.9-21</a:t>
                      </a:r>
                      <a:endParaRPr lang="es-ES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ca-ES" sz="1600">
                          <a:effectLst/>
                        </a:rPr>
                        <a:t>0.4-5.5</a:t>
                      </a:r>
                      <a:endParaRPr lang="es-ES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ca-ES" sz="1600">
                          <a:effectLst/>
                        </a:rPr>
                        <a:t>0.1-3.5</a:t>
                      </a:r>
                      <a:endParaRPr lang="es-ES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ca-ES" sz="1600">
                          <a:effectLst/>
                        </a:rPr>
                        <a:t>&lt;0.1-22</a:t>
                      </a:r>
                      <a:endParaRPr lang="es-ES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ca-ES" sz="1600">
                          <a:effectLst/>
                        </a:rPr>
                        <a:t>0.1-9.0</a:t>
                      </a:r>
                      <a:endParaRPr lang="es-ES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ca-ES" sz="1600">
                          <a:effectLst/>
                        </a:rPr>
                        <a:t>0.3-2.3</a:t>
                      </a:r>
                      <a:endParaRPr lang="es-ES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ca-ES" sz="1600">
                          <a:effectLst/>
                        </a:rPr>
                        <a:t>0.1-40</a:t>
                      </a:r>
                      <a:endParaRPr lang="es-ES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ca-ES" sz="1600" dirty="0">
                          <a:effectLst/>
                        </a:rPr>
                        <a:t>0.4-54</a:t>
                      </a:r>
                      <a:endParaRPr lang="es-ES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221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4225648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199</TotalTime>
  <Words>1096</Words>
  <Application>Microsoft Office PowerPoint</Application>
  <PresentationFormat>Personalizado</PresentationFormat>
  <Paragraphs>491</Paragraphs>
  <Slides>26</Slides>
  <Notes>12</Notes>
  <HiddenSlides>4</HiddenSlides>
  <MMClips>1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26</vt:i4>
      </vt:variant>
    </vt:vector>
  </HeadingPairs>
  <TitlesOfParts>
    <vt:vector size="34" baseType="lpstr">
      <vt:lpstr>Arial</vt:lpstr>
      <vt:lpstr>Calibri</vt:lpstr>
      <vt:lpstr>Franklin Gothic Book</vt:lpstr>
      <vt:lpstr>Gill Sans</vt:lpstr>
      <vt:lpstr>Tahoma</vt:lpstr>
      <vt:lpstr>Times New Roman</vt:lpstr>
      <vt:lpstr>Wingdings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Acknowledgements</vt:lpstr>
      <vt:lpstr>Thanks for your attention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Paqui Quereda Vázquez</dc:creator>
  <cp:lastModifiedBy>Paqui</cp:lastModifiedBy>
  <cp:revision>28</cp:revision>
  <dcterms:created xsi:type="dcterms:W3CDTF">2019-04-01T17:06:30Z</dcterms:created>
  <dcterms:modified xsi:type="dcterms:W3CDTF">2019-04-03T09:26:43Z</dcterms:modified>
</cp:coreProperties>
</file>